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322" r:id="rId4"/>
    <p:sldId id="324" r:id="rId5"/>
    <p:sldId id="323" r:id="rId6"/>
    <p:sldId id="274" r:id="rId7"/>
    <p:sldId id="300" r:id="rId8"/>
    <p:sldId id="319" r:id="rId9"/>
    <p:sldId id="331" r:id="rId10"/>
    <p:sldId id="329" r:id="rId11"/>
    <p:sldId id="325" r:id="rId12"/>
    <p:sldId id="304" r:id="rId13"/>
    <p:sldId id="305" r:id="rId14"/>
    <p:sldId id="306" r:id="rId15"/>
    <p:sldId id="308" r:id="rId16"/>
    <p:sldId id="311" r:id="rId17"/>
    <p:sldId id="317" r:id="rId18"/>
    <p:sldId id="318" r:id="rId19"/>
    <p:sldId id="315" r:id="rId20"/>
    <p:sldId id="316" r:id="rId21"/>
    <p:sldId id="328" r:id="rId22"/>
    <p:sldId id="264" r:id="rId23"/>
    <p:sldId id="26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79"/>
    <a:srgbClr val="E7EAED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82" autoAdjust="0"/>
  </p:normalViewPr>
  <p:slideViewPr>
    <p:cSldViewPr snapToGrid="0">
      <p:cViewPr varScale="1">
        <p:scale>
          <a:sx n="105" d="100"/>
          <a:sy n="105" d="100"/>
        </p:scale>
        <p:origin x="7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17903-BFC3-4853-8593-7D4B32DE4F4D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7CDDC-8111-498B-982D-093A35CB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75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7CDDC-8111-498B-982D-093A35CB1F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548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7CDDC-8111-498B-982D-093A35CB1F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682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7CDDC-8111-498B-982D-093A35CB1F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87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C368-FB05-8652-14EB-78516A649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D01629-A83E-93F7-B5DD-AE92E98AB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9FF5C-4FDD-4186-DD20-B6286E92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1818-26E4-4F23-A7FE-1E26791909C1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D5131-DE04-B090-F219-D7673B8B3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114F8C-DEEB-B910-9283-E7D313063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0AFD7-D97F-4BF1-9802-BFCD08923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39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51D39-EEC1-0130-647D-E7441D49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7FDB85-0C07-87AB-62AB-6A7D9B102A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3C977-E20B-A0F8-F4B8-04C052D16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1818-26E4-4F23-A7FE-1E26791909C1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D4368-9FC2-0A60-2BB5-7ADFF8595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481C7E-D2F0-50CA-D313-6B0675FF4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0AFD7-D97F-4BF1-9802-BFCD08923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93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20361-74F9-AE1D-5D74-D121984A8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E36C3F-B473-D26F-09BE-526784433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478B7B-099A-0C9B-1AAA-3BE66023F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1818-26E4-4F23-A7FE-1E26791909C1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921046-67FF-A9C5-16C7-FA6F8C9D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9B8E49-A851-9BA2-9CF0-8BAB8E27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0AFD7-D97F-4BF1-9802-BFCD08923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8DC1B-342D-5898-566B-710918AB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C9126-71F4-0FDF-9AB5-5F3F8D48D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570476-EC6C-75EC-4433-E5B18283B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1818-26E4-4F23-A7FE-1E26791909C1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2C473-714C-2085-9CDA-CD27B40B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BAD0B3-FB24-3B55-261A-A4D62D606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0AFD7-D97F-4BF1-9802-BFCD08923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15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2F995-2EE7-5998-22A1-B3260E37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1AFA1D-7946-7478-02DC-F31F2232C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E4D5A-D4AC-9BE1-4E0B-101E9F1DC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1818-26E4-4F23-A7FE-1E26791909C1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0C78C-287E-57A2-B2FE-6D40BBDAE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87E0B3-29A0-C5E8-A0EF-022E5D22C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0AFD7-D97F-4BF1-9802-BFCD08923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723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88492-9B9A-F3AE-DE66-81764B94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61E14-D914-9B88-A43C-1354B05C1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9411CA-0C07-511D-164A-A0CBF6BAD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E83222-E1E6-6872-7FBA-080CAF3FA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1818-26E4-4F23-A7FE-1E26791909C1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84C3DD-D20F-D6EB-2B42-7E536D8B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E093DA-BB7A-FA2E-86AB-7312475EB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0AFD7-D97F-4BF1-9802-BFCD08923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130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5D30D-A68B-85C0-CF70-F822C8B70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808059-06CA-588A-CF32-2254FA474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502571-5A43-1ABB-E7F4-3247D546F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5F023A-94EF-4E3D-AA9F-D4F009786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24594D-632E-38A8-4DE5-6276FD1B9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2B7C09-39CB-3E1F-8D77-87971983F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1818-26E4-4F23-A7FE-1E26791909C1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9650BF-C03B-BEEE-45ED-8E5725EAB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EFF120-2EB1-E19B-D8BB-73ACD630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0AFD7-D97F-4BF1-9802-BFCD08923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042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89788-2D36-B24B-8142-06C0B803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433941-2864-E798-2652-3A7ADE2F7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1818-26E4-4F23-A7FE-1E26791909C1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FFAF2E-337B-8F93-79B6-7D218677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6641B9-860C-256C-2981-B263732B3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0AFD7-D97F-4BF1-9802-BFCD08923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00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DEB5E5-373D-6562-C814-16538ABED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1818-26E4-4F23-A7FE-1E26791909C1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C63E3-8B27-B2EA-F150-FC6BCC38C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5BE86E-E402-C78B-1B53-7405C548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0AFD7-D97F-4BF1-9802-BFCD08923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565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0476A-D7D5-C4FD-78AA-D97D6770E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1744A3-6C88-D7D7-C9EE-F313788D5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64C36A-AC0D-2B3D-35E5-4146C3219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083C5-47FE-31F8-F9C0-135F19A8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1818-26E4-4F23-A7FE-1E26791909C1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31DCDC-7A0E-E366-D3B6-18D2B90D3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2BDAFE-D27D-AE27-8960-6C271149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0AFD7-D97F-4BF1-9802-BFCD08923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14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1353E-9C24-FE8A-054F-5A7129B81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AE1768-9E12-64F0-833E-8B697BDD3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2BB298-C94C-FE78-3BA2-1663F6D00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8073E7-B7F8-11B2-B06E-D6D641153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1818-26E4-4F23-A7FE-1E26791909C1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8AAC13-BC23-B998-1280-BE237A39C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4D80CB-19D3-DA41-3CC6-7C79FF49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0AFD7-D97F-4BF1-9802-BFCD08923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172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65B39B-D04E-C5E7-D694-F0928BF8C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3FA687-3D21-1C29-B75A-29951D6D9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4FD29-022B-0DF0-1A25-A8426068DD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E01818-26E4-4F23-A7FE-1E26791909C1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9702D-9126-9A85-0810-DC6BA03D0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EA2EFA-8108-0C44-EFC2-CDE9E6947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60AFD7-D97F-4BF1-9802-BFCD08923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22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40.png"/><Relationship Id="rId4" Type="http://schemas.openxmlformats.org/officeDocument/2006/relationships/image" Target="../media/image29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309210" y="1801475"/>
            <a:ext cx="90925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LWBS </a:t>
            </a: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LMS Web scraping Book Store</a:t>
            </a:r>
            <a:endParaRPr lang="en-US" altLang="ko-KR" sz="5400" dirty="0">
              <a:solidFill>
                <a:schemeClr val="tx1">
                  <a:lumMod val="65000"/>
                  <a:lumOff val="3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LMS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를 웹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스크래핑하여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남서울대학교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대학 서점 교재를 구매하는 웹페이지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568B2F-C375-F215-F35E-8263BC4994ED}"/>
              </a:ext>
            </a:extLst>
          </p:cNvPr>
          <p:cNvSpPr txBox="1"/>
          <p:nvPr/>
        </p:nvSpPr>
        <p:spPr>
          <a:xfrm>
            <a:off x="8910918" y="4989760"/>
            <a:ext cx="32810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캡스톤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분반 트레인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멘        토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변회균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연구소장님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지도교수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유용환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교수님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팀        장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임세규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팀        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강현수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김영민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엄태정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 flipV="1">
            <a:off x="557530" y="1001395"/>
            <a:ext cx="11077575" cy="18415"/>
          </a:xfrm>
          <a:prstGeom prst="rect">
            <a:avLst/>
          </a:prstGeom>
          <a:solidFill>
            <a:srgbClr val="00367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6164" name="텍스트 상자 6163"/>
          <p:cNvSpPr txBox="1">
            <a:spLocks/>
          </p:cNvSpPr>
          <p:nvPr/>
        </p:nvSpPr>
        <p:spPr>
          <a:xfrm>
            <a:off x="4533899" y="390525"/>
            <a:ext cx="7534275" cy="6476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indent="0">
              <a:buFontTx/>
              <a:buNone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웹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스크래핑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기능을 수행하는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셀레니움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프레임워크에게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XPATH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를 제공해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indent="0">
              <a:buFontTx/>
              <a:buNone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웹 브라우저 조작을 자동화 하여 필요한 웹 요소를 수집한다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6165" name="그룹 6164"/>
          <p:cNvGrpSpPr/>
          <p:nvPr/>
        </p:nvGrpSpPr>
        <p:grpSpPr>
          <a:xfrm>
            <a:off x="557530" y="173355"/>
            <a:ext cx="5654675" cy="832485"/>
            <a:chOff x="557530" y="173355"/>
            <a:chExt cx="5654675" cy="832485"/>
          </a:xfrm>
        </p:grpSpPr>
        <p:sp>
          <p:nvSpPr>
            <p:cNvPr id="6166" name="도형 6165"/>
            <p:cNvSpPr>
              <a:spLocks/>
            </p:cNvSpPr>
            <p:nvPr/>
          </p:nvSpPr>
          <p:spPr>
            <a:xfrm>
              <a:off x="1360805" y="296545"/>
              <a:ext cx="4852035" cy="58547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indent="0">
                <a:buFontTx/>
                <a:buNone/>
              </a:pPr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LWBS 핵심 기술</a:t>
              </a:r>
            </a:p>
          </p:txBody>
        </p:sp>
        <p:sp>
          <p:nvSpPr>
            <p:cNvPr id="6167" name="텍스트 상자 6166"/>
            <p:cNvSpPr txBox="1">
              <a:spLocks/>
            </p:cNvSpPr>
            <p:nvPr/>
          </p:nvSpPr>
          <p:spPr>
            <a:xfrm>
              <a:off x="557530" y="173355"/>
              <a:ext cx="908050" cy="8331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508000" eaLnBrk="1" latinLnBrk="1" hangingPunct="1">
                <a:buFontTx/>
                <a:buNone/>
              </a:pPr>
              <a:r>
                <a:rPr sz="4800" b="1">
                  <a:solidFill>
                    <a:srgbClr val="003679"/>
                  </a:solidFill>
                  <a:latin typeface="Pretendard Light" charset="0"/>
                  <a:ea typeface="Pretendard Light" charset="0"/>
                </a:rPr>
                <a:t>02</a:t>
              </a:r>
              <a:endParaRPr lang="ko-KR" altLang="en-US" sz="4800" b="1">
                <a:solidFill>
                  <a:srgbClr val="003679"/>
                </a:solidFill>
                <a:latin typeface="Pretendard Light" charset="0"/>
                <a:ea typeface="Pretendard Light" charset="0"/>
              </a:endParaRPr>
            </a:p>
          </p:txBody>
        </p:sp>
      </p:grpSp>
      <p:sp>
        <p:nvSpPr>
          <p:cNvPr id="30" name="직사각형 29"/>
          <p:cNvSpPr>
            <a:spLocks/>
          </p:cNvSpPr>
          <p:nvPr/>
        </p:nvSpPr>
        <p:spPr>
          <a:xfrm>
            <a:off x="557530" y="1155065"/>
            <a:ext cx="2882900" cy="318770"/>
          </a:xfrm>
          <a:prstGeom prst="rect">
            <a:avLst/>
          </a:prstGeom>
          <a:solidFill>
            <a:srgbClr val="00367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b="1" dirty="0">
                <a:latin typeface="Pretendard Light" charset="0"/>
                <a:ea typeface="Pretendard Light" charset="0"/>
                <a:cs typeface="Pretendard Light" charset="0"/>
              </a:rPr>
              <a:t>웹 </a:t>
            </a:r>
            <a:r>
              <a:rPr lang="ko-KR" altLang="en-US" b="1" dirty="0" err="1">
                <a:latin typeface="Pretendard Light" charset="0"/>
                <a:ea typeface="Pretendard Light" charset="0"/>
                <a:cs typeface="Pretendard Light" charset="0"/>
              </a:rPr>
              <a:t>스크래핑</a:t>
            </a:r>
            <a:endParaRPr lang="ko-KR" altLang="en-US" b="1" dirty="0">
              <a:latin typeface="Pretendard Light" charset="0"/>
              <a:ea typeface="Pretendard Light" charset="0"/>
              <a:cs typeface="Pretendard Light" charset="0"/>
            </a:endParaRPr>
          </a:p>
        </p:txBody>
      </p:sp>
      <p:grpSp>
        <p:nvGrpSpPr>
          <p:cNvPr id="6175" name="그룹 6174"/>
          <p:cNvGrpSpPr/>
          <p:nvPr/>
        </p:nvGrpSpPr>
        <p:grpSpPr>
          <a:xfrm>
            <a:off x="3674110" y="1156335"/>
            <a:ext cx="8026400" cy="5469255"/>
            <a:chOff x="3674110" y="1156335"/>
            <a:chExt cx="8026400" cy="5469255"/>
          </a:xfrm>
        </p:grpSpPr>
        <p:grpSp>
          <p:nvGrpSpPr>
            <p:cNvPr id="6162" name="그룹 6161"/>
            <p:cNvGrpSpPr/>
            <p:nvPr/>
          </p:nvGrpSpPr>
          <p:grpSpPr>
            <a:xfrm>
              <a:off x="3754755" y="3422015"/>
              <a:ext cx="7945755" cy="1931670"/>
              <a:chOff x="3754755" y="3422015"/>
              <a:chExt cx="7945755" cy="1931670"/>
            </a:xfrm>
          </p:grpSpPr>
          <p:grpSp>
            <p:nvGrpSpPr>
              <p:cNvPr id="6161" name="그룹 6160"/>
              <p:cNvGrpSpPr/>
              <p:nvPr/>
            </p:nvGrpSpPr>
            <p:grpSpPr>
              <a:xfrm>
                <a:off x="3754755" y="3424555"/>
                <a:ext cx="2120265" cy="1927860"/>
                <a:chOff x="3754755" y="3424555"/>
                <a:chExt cx="2120265" cy="1927860"/>
              </a:xfrm>
            </p:grpSpPr>
            <p:pic>
              <p:nvPicPr>
                <p:cNvPr id="6154" name="그림 6153" descr="C:/Users/skrheem/AppData/Roaming/PolarisOffice/ETemp/33892_16195680/fImage48482425418.png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4755" y="3741420"/>
                  <a:ext cx="2120265" cy="1610995"/>
                </a:xfrm>
                <a:prstGeom prst="rect">
                  <a:avLst/>
                </a:prstGeom>
                <a:noFill/>
              </p:spPr>
            </p:pic>
            <p:sp>
              <p:nvSpPr>
                <p:cNvPr id="6156" name="도형 6155"/>
                <p:cNvSpPr>
                  <a:spLocks/>
                </p:cNvSpPr>
                <p:nvPr/>
              </p:nvSpPr>
              <p:spPr>
                <a:xfrm>
                  <a:off x="3756025" y="3424555"/>
                  <a:ext cx="1439545" cy="318770"/>
                </a:xfrm>
                <a:prstGeom prst="rect">
                  <a:avLst/>
                </a:prstGeom>
                <a:solidFill>
                  <a:srgbClr val="003679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508000">
                    <a:buFontTx/>
                    <a:buNone/>
                  </a:pPr>
                  <a:r>
                    <a:rPr lang="ko-KR" altLang="en-US" b="1" dirty="0" err="1">
                      <a:latin typeface="Pretendard Light" charset="0"/>
                      <a:ea typeface="Pretendard Light" charset="0"/>
                      <a:cs typeface="Pretendard Light" charset="0"/>
                    </a:rPr>
                    <a:t>주교재명</a:t>
                  </a:r>
                  <a:r>
                    <a:rPr lang="ko-KR" altLang="en-US" b="1" dirty="0">
                      <a:latin typeface="Pretendard Light" charset="0"/>
                      <a:ea typeface="Pretendard Light" charset="0"/>
                      <a:cs typeface="Pretendard Light" charset="0"/>
                    </a:rPr>
                    <a:t> 수집</a:t>
                  </a:r>
                </a:p>
              </p:txBody>
            </p:sp>
          </p:grpSp>
          <p:grpSp>
            <p:nvGrpSpPr>
              <p:cNvPr id="6160" name="그룹 6159"/>
              <p:cNvGrpSpPr/>
              <p:nvPr/>
            </p:nvGrpSpPr>
            <p:grpSpPr>
              <a:xfrm>
                <a:off x="5951855" y="3422015"/>
                <a:ext cx="5748655" cy="1931670"/>
                <a:chOff x="5951855" y="3422015"/>
                <a:chExt cx="5748655" cy="1931670"/>
              </a:xfrm>
            </p:grpSpPr>
            <p:pic>
              <p:nvPicPr>
                <p:cNvPr id="6153" name="그림 6152" descr="C:/Users/skrheem/AppData/Roaming/PolarisOffice/ETemp/33892_16195680/fImage98812415668.pn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51855" y="3740785"/>
                  <a:ext cx="5748655" cy="1612900"/>
                </a:xfrm>
                <a:prstGeom prst="rect">
                  <a:avLst/>
                </a:prstGeom>
                <a:noFill/>
              </p:spPr>
            </p:pic>
            <p:sp>
              <p:nvSpPr>
                <p:cNvPr id="6157" name="도형 6156"/>
                <p:cNvSpPr>
                  <a:spLocks/>
                </p:cNvSpPr>
                <p:nvPr/>
              </p:nvSpPr>
              <p:spPr>
                <a:xfrm>
                  <a:off x="5951855" y="3422015"/>
                  <a:ext cx="2042160" cy="318770"/>
                </a:xfrm>
                <a:prstGeom prst="rect">
                  <a:avLst/>
                </a:prstGeom>
                <a:solidFill>
                  <a:srgbClr val="003679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508000">
                    <a:buFontTx/>
                    <a:buNone/>
                  </a:pPr>
                  <a:r>
                    <a:rPr lang="ko-KR" altLang="en-US" b="1" dirty="0" err="1">
                      <a:latin typeface="Pretendard Light" charset="0"/>
                      <a:ea typeface="Pretendard Light" charset="0"/>
                      <a:cs typeface="Pretendard Light" charset="0"/>
                    </a:rPr>
                    <a:t>강의명</a:t>
                  </a:r>
                  <a:r>
                    <a:rPr lang="ko-KR" altLang="en-US" b="1" dirty="0">
                      <a:latin typeface="Pretendard Light" charset="0"/>
                      <a:ea typeface="Pretendard Light" charset="0"/>
                      <a:cs typeface="Pretendard Light" charset="0"/>
                    </a:rPr>
                    <a:t> / </a:t>
                  </a:r>
                  <a:r>
                    <a:rPr lang="ko-KR" altLang="en-US" b="1" dirty="0" err="1">
                      <a:latin typeface="Pretendard Light" charset="0"/>
                      <a:ea typeface="Pretendard Light" charset="0"/>
                      <a:cs typeface="Pretendard Light" charset="0"/>
                    </a:rPr>
                    <a:t>학과명</a:t>
                  </a:r>
                  <a:r>
                    <a:rPr lang="ko-KR" altLang="en-US" b="1" dirty="0">
                      <a:latin typeface="Pretendard Light" charset="0"/>
                      <a:ea typeface="Pretendard Light" charset="0"/>
                      <a:cs typeface="Pretendard Light" charset="0"/>
                    </a:rPr>
                    <a:t> 수집</a:t>
                  </a:r>
                </a:p>
              </p:txBody>
            </p:sp>
          </p:grpSp>
        </p:grpSp>
        <p:grpSp>
          <p:nvGrpSpPr>
            <p:cNvPr id="6159" name="그룹 6158"/>
            <p:cNvGrpSpPr/>
            <p:nvPr/>
          </p:nvGrpSpPr>
          <p:grpSpPr>
            <a:xfrm>
              <a:off x="3752850" y="1156335"/>
              <a:ext cx="7882255" cy="2209165"/>
              <a:chOff x="3752850" y="1156335"/>
              <a:chExt cx="7882255" cy="2209165"/>
            </a:xfrm>
          </p:grpSpPr>
          <p:pic>
            <p:nvPicPr>
              <p:cNvPr id="6148" name="그림 6147" descr="C:/Users/skrheem/AppData/Roaming/PolarisOffice/ETemp/33892_16195680/fImage185442337014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752850" y="1467485"/>
                <a:ext cx="7882255" cy="1898015"/>
              </a:xfrm>
              <a:prstGeom prst="rect">
                <a:avLst/>
              </a:prstGeom>
              <a:noFill/>
            </p:spPr>
          </p:pic>
          <p:sp>
            <p:nvSpPr>
              <p:cNvPr id="6158" name="도형 6157"/>
              <p:cNvSpPr>
                <a:spLocks/>
              </p:cNvSpPr>
              <p:nvPr/>
            </p:nvSpPr>
            <p:spPr>
              <a:xfrm>
                <a:off x="3753485" y="1156335"/>
                <a:ext cx="2543175" cy="318770"/>
              </a:xfrm>
              <a:prstGeom prst="rect">
                <a:avLst/>
              </a:prstGeom>
              <a:solidFill>
                <a:srgbClr val="00367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r>
                  <a:rPr lang="ko-KR" altLang="en-US" b="1" dirty="0">
                    <a:latin typeface="Pretendard Light" charset="0"/>
                    <a:ea typeface="Pretendard Light" charset="0"/>
                    <a:cs typeface="Pretendard Light" charset="0"/>
                  </a:rPr>
                  <a:t>수강신청조회 페이지 접속</a:t>
                </a:r>
              </a:p>
            </p:txBody>
          </p:sp>
        </p:grpSp>
        <p:grpSp>
          <p:nvGrpSpPr>
            <p:cNvPr id="6174" name="그룹 6173"/>
            <p:cNvGrpSpPr/>
            <p:nvPr/>
          </p:nvGrpSpPr>
          <p:grpSpPr>
            <a:xfrm>
              <a:off x="3674110" y="5397500"/>
              <a:ext cx="6748145" cy="1228090"/>
              <a:chOff x="3674110" y="5397500"/>
              <a:chExt cx="6748145" cy="1228090"/>
            </a:xfrm>
          </p:grpSpPr>
          <p:grpSp>
            <p:nvGrpSpPr>
              <p:cNvPr id="6172" name="그룹 6171"/>
              <p:cNvGrpSpPr/>
              <p:nvPr/>
            </p:nvGrpSpPr>
            <p:grpSpPr>
              <a:xfrm>
                <a:off x="3674110" y="5716270"/>
                <a:ext cx="6748145" cy="909320"/>
                <a:chOff x="3674110" y="5716270"/>
                <a:chExt cx="6748145" cy="909320"/>
              </a:xfrm>
            </p:grpSpPr>
            <p:sp>
              <p:nvSpPr>
                <p:cNvPr id="6168" name="텍스트 상자 6167"/>
                <p:cNvSpPr txBox="1">
                  <a:spLocks/>
                </p:cNvSpPr>
                <p:nvPr/>
              </p:nvSpPr>
              <p:spPr>
                <a:xfrm>
                  <a:off x="3674110" y="5716270"/>
                  <a:ext cx="5283200" cy="247015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  <p:txBody>
                <a:bodyPr vert="horz" wrap="square" lIns="89535" tIns="46355" rIns="89535" bIns="46355" anchor="t">
                  <a:spAutoFit/>
                </a:bodyPr>
                <a:lstStyle/>
                <a:p>
                  <a:pPr marL="0" indent="0" algn="l" defTabSz="508000" hangingPunct="1"/>
                  <a:r>
                    <a:rPr lang="ko-KR" sz="1000">
                      <a:latin typeface="맑은 고딕" charset="0"/>
                      <a:ea typeface="맑은 고딕" charset="0"/>
                    </a:rPr>
                    <a:t>강의계획서 : </a:t>
                  </a:r>
                  <a:r>
                    <a:rPr sz="1000">
                      <a:latin typeface="맑은 고딕" charset="0"/>
                      <a:ea typeface="맑은 고딕" charset="0"/>
                    </a:rPr>
                    <a:t>//*[@id="wrapper"]/div[1]/div/div/div[6]/div[1]/div/table/tbody/tr[2]/td[11]</a:t>
                  </a:r>
                  <a:endParaRPr lang="ko-KR" altLang="en-US" sz="100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6169" name="텍스트 상자 6168"/>
                <p:cNvSpPr txBox="1">
                  <a:spLocks/>
                </p:cNvSpPr>
                <p:nvPr/>
              </p:nvSpPr>
              <p:spPr>
                <a:xfrm>
                  <a:off x="3674745" y="6166485"/>
                  <a:ext cx="6747510" cy="247015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  <p:txBody>
                <a:bodyPr vert="horz" wrap="square" lIns="89535" tIns="46355" rIns="89535" bIns="46355" anchor="t">
                  <a:spAutoFit/>
                </a:bodyPr>
                <a:lstStyle/>
                <a:p>
                  <a:pPr marL="0" indent="0" algn="l" defTabSz="508000" hangingPunct="1"/>
                  <a:r>
                    <a:rPr lang="ko-KR" sz="1000" dirty="0" err="1">
                      <a:latin typeface="맑은 고딕" charset="0"/>
                      <a:ea typeface="맑은 고딕" charset="0"/>
                    </a:rPr>
                    <a:t>강의명</a:t>
                  </a:r>
                  <a:r>
                    <a:rPr lang="ko-KR" sz="1000" dirty="0">
                      <a:latin typeface="맑은 고딕" charset="0"/>
                      <a:ea typeface="맑은 고딕" charset="0"/>
                    </a:rPr>
                    <a:t>       : </a:t>
                  </a:r>
                  <a:r>
                    <a:rPr sz="1000" dirty="0">
                      <a:latin typeface="맑은 고딕" charset="0"/>
                      <a:ea typeface="맑은 고딕" charset="0"/>
                    </a:rPr>
                    <a:t>//*[@id="popup_layout_list"]/div/div[2]/div[2]/div/div[1]/div/div/table/tbody/tr[1]/td[4]/div/span[1]</a:t>
                  </a:r>
                  <a:endParaRPr lang="ko-KR" altLang="en-US" sz="1000" dirty="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6170" name="텍스트 상자 6169"/>
                <p:cNvSpPr txBox="1">
                  <a:spLocks/>
                </p:cNvSpPr>
                <p:nvPr/>
              </p:nvSpPr>
              <p:spPr>
                <a:xfrm>
                  <a:off x="3674745" y="6378575"/>
                  <a:ext cx="6261100" cy="247015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  <p:txBody>
                <a:bodyPr vert="horz" wrap="square" lIns="89535" tIns="46355" rIns="89535" bIns="46355" anchor="t">
                  <a:spAutoFit/>
                </a:bodyPr>
                <a:lstStyle/>
                <a:p>
                  <a:pPr marL="0" indent="0" algn="l" defTabSz="508000" hangingPunct="1"/>
                  <a:r>
                    <a:rPr lang="ko-KR" sz="1000">
                      <a:latin typeface="맑은 고딕" charset="0"/>
                      <a:ea typeface="맑은 고딕" charset="0"/>
                    </a:rPr>
                    <a:t>학과명       : </a:t>
                  </a:r>
                  <a:r>
                    <a:rPr sz="1000">
                      <a:latin typeface="맑은 고딕" charset="0"/>
                      <a:ea typeface="맑은 고딕" charset="0"/>
                    </a:rPr>
                    <a:t>//*[@id="popup_layout_list"]/div/div[2]/div[2]/div/div[1]/div/div/table/tbody/tr[3]/td[4]/span</a:t>
                  </a:r>
                  <a:endParaRPr lang="ko-KR" altLang="en-US" sz="100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6171" name="텍스트 상자 6170"/>
                <p:cNvSpPr txBox="1">
                  <a:spLocks/>
                </p:cNvSpPr>
                <p:nvPr/>
              </p:nvSpPr>
              <p:spPr>
                <a:xfrm>
                  <a:off x="3674110" y="5941695"/>
                  <a:ext cx="6105525" cy="247015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  <p:txBody>
                <a:bodyPr vert="horz" wrap="square" lIns="89535" tIns="46355" rIns="89535" bIns="46355" anchor="t">
                  <a:spAutoFit/>
                </a:bodyPr>
                <a:lstStyle/>
                <a:p>
                  <a:pPr marL="0" indent="0" algn="l" defTabSz="508000" hangingPunct="1"/>
                  <a:r>
                    <a:rPr lang="ko-KR" sz="1000">
                      <a:latin typeface="맑은 고딕" charset="0"/>
                      <a:ea typeface="맑은 고딕" charset="0"/>
                    </a:rPr>
                    <a:t>주교재명    : </a:t>
                  </a:r>
                  <a:r>
                    <a:rPr sz="1000">
                      <a:latin typeface="맑은 고딕" charset="0"/>
                      <a:ea typeface="맑은 고딕" charset="0"/>
                    </a:rPr>
                    <a:t>//*[@id="popup_layout_list"]/div/div[2]/div[2]/div/div[2]/div/table/tbody/tr[6]/td[3]/span</a:t>
                  </a:r>
                  <a:endParaRPr lang="ko-KR" altLang="en-US" sz="1000">
                    <a:latin typeface="맑은 고딕" charset="0"/>
                    <a:ea typeface="맑은 고딕" charset="0"/>
                  </a:endParaRPr>
                </a:p>
              </p:txBody>
            </p:sp>
          </p:grpSp>
          <p:sp>
            <p:nvSpPr>
              <p:cNvPr id="6173" name="도형 6172"/>
              <p:cNvSpPr>
                <a:spLocks/>
              </p:cNvSpPr>
              <p:nvPr/>
            </p:nvSpPr>
            <p:spPr>
              <a:xfrm>
                <a:off x="3756025" y="5397500"/>
                <a:ext cx="1439545" cy="318770"/>
              </a:xfrm>
              <a:prstGeom prst="rect">
                <a:avLst/>
              </a:prstGeom>
              <a:solidFill>
                <a:srgbClr val="00367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r>
                  <a:rPr lang="ko-KR" altLang="en-US" b="1" dirty="0">
                    <a:latin typeface="Pretendard Light" charset="0"/>
                    <a:ea typeface="Pretendard Light" charset="0"/>
                    <a:cs typeface="Pretendard Light" charset="0"/>
                  </a:rPr>
                  <a:t>XPATH</a:t>
                </a: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66B149-E37D-F897-6135-2E752190BEBF}"/>
              </a:ext>
            </a:extLst>
          </p:cNvPr>
          <p:cNvSpPr/>
          <p:nvPr/>
        </p:nvSpPr>
        <p:spPr>
          <a:xfrm>
            <a:off x="7351059" y="4985367"/>
            <a:ext cx="1129553" cy="258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BA7B60-6F0E-6D66-DCD4-F7E22FCBB175}"/>
              </a:ext>
            </a:extLst>
          </p:cNvPr>
          <p:cNvSpPr/>
          <p:nvPr/>
        </p:nvSpPr>
        <p:spPr>
          <a:xfrm>
            <a:off x="10215563" y="4985366"/>
            <a:ext cx="1462087" cy="258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0484BC4-49A3-8AF9-860B-6BFA64DB3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95" y="2152545"/>
            <a:ext cx="2993640" cy="238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697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도형 1084"/>
          <p:cNvSpPr>
            <a:spLocks/>
          </p:cNvSpPr>
          <p:nvPr/>
        </p:nvSpPr>
        <p:spPr>
          <a:xfrm>
            <a:off x="556260" y="1156275"/>
            <a:ext cx="2882900" cy="318770"/>
          </a:xfrm>
          <a:prstGeom prst="rect">
            <a:avLst/>
          </a:prstGeom>
          <a:solidFill>
            <a:srgbClr val="00367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b="1" dirty="0">
                <a:latin typeface="Pretendard Light" charset="0"/>
                <a:ea typeface="Pretendard Light" charset="0"/>
                <a:cs typeface="Pretendard Light" charset="0"/>
              </a:rPr>
              <a:t>네이버 책 검색 </a:t>
            </a:r>
            <a:r>
              <a:rPr lang="en-US" altLang="ko-KR" b="1" dirty="0">
                <a:latin typeface="Pretendard Light" charset="0"/>
                <a:ea typeface="Pretendard Light" charset="0"/>
                <a:cs typeface="Pretendard Light" charset="0"/>
              </a:rPr>
              <a:t>API</a:t>
            </a:r>
            <a:endParaRPr lang="ko-KR" altLang="en-US" b="1" dirty="0">
              <a:latin typeface="Pretendard Light" charset="0"/>
              <a:ea typeface="Pretendard Light" charset="0"/>
              <a:cs typeface="Pretendard Light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530" y="1001395"/>
            <a:ext cx="11076940" cy="17780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ED9633-7285-8653-F4F0-C6226CF1122F}"/>
              </a:ext>
            </a:extLst>
          </p:cNvPr>
          <p:cNvGrpSpPr/>
          <p:nvPr/>
        </p:nvGrpSpPr>
        <p:grpSpPr>
          <a:xfrm>
            <a:off x="557530" y="173355"/>
            <a:ext cx="5654040" cy="831850"/>
            <a:chOff x="557530" y="173355"/>
            <a:chExt cx="5654040" cy="831850"/>
          </a:xfrm>
        </p:grpSpPr>
        <p:sp>
          <p:nvSpPr>
            <p:cNvPr id="3" name="직사각형 2"/>
            <p:cNvSpPr>
              <a:spLocks/>
            </p:cNvSpPr>
            <p:nvPr/>
          </p:nvSpPr>
          <p:spPr>
            <a:xfrm>
              <a:off x="1360805" y="296545"/>
              <a:ext cx="4850765" cy="58477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indent="0">
                <a:buFontTx/>
                <a:buNone/>
              </a:pPr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LWBS 핵심 기술</a:t>
              </a:r>
            </a:p>
          </p:txBody>
        </p:sp>
        <p:sp>
          <p:nvSpPr>
            <p:cNvPr id="4" name="TextBox 3"/>
            <p:cNvSpPr txBox="1">
              <a:spLocks/>
            </p:cNvSpPr>
            <p:nvPr/>
          </p:nvSpPr>
          <p:spPr>
            <a:xfrm>
              <a:off x="557530" y="173355"/>
              <a:ext cx="906780" cy="83185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defTabSz="508000">
                <a:buFontTx/>
                <a:buNone/>
              </a:pPr>
              <a:r>
                <a:rPr lang="en-US" altLang="ko-KR" sz="4800" b="1">
                  <a:solidFill>
                    <a:srgbClr val="003679"/>
                  </a:solidFill>
                  <a:latin typeface="Pretendard Light" charset="0"/>
                  <a:ea typeface="Pretendard Light" charset="0"/>
                  <a:cs typeface="Pretendard Light" charset="0"/>
                </a:rPr>
                <a:t>02</a:t>
              </a:r>
              <a:endParaRPr lang="ko-KR" altLang="en-US" sz="4800" b="1">
                <a:solidFill>
                  <a:srgbClr val="003679"/>
                </a:solidFill>
                <a:latin typeface="Pretendard Light" charset="0"/>
                <a:ea typeface="Pretendard Light" charset="0"/>
                <a:cs typeface="Pretendard Light" charset="0"/>
              </a:endParaRPr>
            </a:p>
          </p:txBody>
        </p:sp>
      </p:grpSp>
      <p:sp>
        <p:nvSpPr>
          <p:cNvPr id="1087" name="텍스트 상자 1086"/>
          <p:cNvSpPr txBox="1">
            <a:spLocks/>
          </p:cNvSpPr>
          <p:nvPr/>
        </p:nvSpPr>
        <p:spPr>
          <a:xfrm>
            <a:off x="2838450" y="657225"/>
            <a:ext cx="318770" cy="389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8" name="텍스트 상자 1087"/>
          <p:cNvSpPr txBox="1">
            <a:spLocks/>
          </p:cNvSpPr>
          <p:nvPr/>
        </p:nvSpPr>
        <p:spPr>
          <a:xfrm>
            <a:off x="4533900" y="390525"/>
            <a:ext cx="7010400" cy="6476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웹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스크래핑으로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수집한 교재 제목을 키워드로 하여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책 정보를 검색하고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JSON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형태로 응답을 준다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485706E-2AB3-D7CB-BCC1-DD6B2ACD606C}"/>
              </a:ext>
            </a:extLst>
          </p:cNvPr>
          <p:cNvGrpSpPr/>
          <p:nvPr/>
        </p:nvGrpSpPr>
        <p:grpSpPr>
          <a:xfrm>
            <a:off x="4533265" y="1134110"/>
            <a:ext cx="7150100" cy="5024755"/>
            <a:chOff x="4485640" y="1334135"/>
            <a:chExt cx="7150100" cy="502475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29147AB-1865-B82D-B281-F5C61E54D597}"/>
                </a:ext>
              </a:extLst>
            </p:cNvPr>
            <p:cNvGrpSpPr/>
            <p:nvPr/>
          </p:nvGrpSpPr>
          <p:grpSpPr>
            <a:xfrm>
              <a:off x="4488815" y="1334135"/>
              <a:ext cx="7146925" cy="860425"/>
              <a:chOff x="4488815" y="1334135"/>
              <a:chExt cx="7146925" cy="860425"/>
            </a:xfrm>
          </p:grpSpPr>
          <p:pic>
            <p:nvPicPr>
              <p:cNvPr id="24" name="그림 23" descr="C:/Users/skrheem/AppData/Roaming/PolarisOffice/ETemp/54416_18010384/fImage62473031298.png">
                <a:extLst>
                  <a:ext uri="{FF2B5EF4-FFF2-40B4-BE49-F238E27FC236}">
                    <a16:creationId xmlns:a16="http://schemas.microsoft.com/office/drawing/2014/main" id="{DFC69446-78B7-9F57-BB4C-15946FDA18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0720" y="1649730"/>
                <a:ext cx="7145020" cy="544830"/>
              </a:xfrm>
              <a:prstGeom prst="rect">
                <a:avLst/>
              </a:prstGeom>
              <a:noFill/>
            </p:spPr>
          </p:pic>
          <p:sp>
            <p:nvSpPr>
              <p:cNvPr id="25" name="도형 1068">
                <a:extLst>
                  <a:ext uri="{FF2B5EF4-FFF2-40B4-BE49-F238E27FC236}">
                    <a16:creationId xmlns:a16="http://schemas.microsoft.com/office/drawing/2014/main" id="{C0CD88EA-3A2A-1ABD-6E3E-54D7DF4677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88815" y="1334135"/>
                <a:ext cx="1077595" cy="318770"/>
              </a:xfrm>
              <a:prstGeom prst="rect">
                <a:avLst/>
              </a:prstGeom>
              <a:solidFill>
                <a:srgbClr val="00367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r>
                  <a:rPr lang="ko-KR" altLang="ko-KR" b="1" dirty="0">
                    <a:latin typeface="Pretendard Light" charset="0"/>
                    <a:ea typeface="Pretendard Light" charset="0"/>
                    <a:cs typeface="Pretendard Light" charset="0"/>
                  </a:rPr>
                  <a:t>요청 방식</a:t>
                </a:r>
                <a:endParaRPr lang="ko-KR" altLang="en-US" b="1" dirty="0">
                  <a:latin typeface="Pretendard Light" charset="0"/>
                  <a:ea typeface="Pretendard Light" charset="0"/>
                  <a:cs typeface="Pretendard Light" charset="0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01A5BF2-80DA-DF64-1226-DF4513475FCC}"/>
                </a:ext>
              </a:extLst>
            </p:cNvPr>
            <p:cNvGrpSpPr/>
            <p:nvPr/>
          </p:nvGrpSpPr>
          <p:grpSpPr>
            <a:xfrm>
              <a:off x="4487545" y="2168525"/>
              <a:ext cx="5120005" cy="1615440"/>
              <a:chOff x="4487545" y="2168525"/>
              <a:chExt cx="5120005" cy="1615440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12B18F-C932-79E2-095D-825520C28C2E}"/>
                  </a:ext>
                </a:extLst>
              </p:cNvPr>
              <p:cNvGrpSpPr/>
              <p:nvPr/>
            </p:nvGrpSpPr>
            <p:grpSpPr>
              <a:xfrm>
                <a:off x="4488180" y="2486025"/>
                <a:ext cx="5119370" cy="1297940"/>
                <a:chOff x="4488180" y="2486025"/>
                <a:chExt cx="5119370" cy="1297940"/>
              </a:xfrm>
            </p:grpSpPr>
            <p:pic>
              <p:nvPicPr>
                <p:cNvPr id="20" name="그림 19" descr="C:/Users/skrheem/AppData/Roaming/PolarisOffice/ETemp/54416_18010384/fImage31683067219.png">
                  <a:extLst>
                    <a:ext uri="{FF2B5EF4-FFF2-40B4-BE49-F238E27FC236}">
                      <a16:creationId xmlns:a16="http://schemas.microsoft.com/office/drawing/2014/main" id="{167E9E57-11F2-7E9A-DEA5-A4ED6E9B6C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42050" y="2480945"/>
                  <a:ext cx="1948180" cy="129667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1" name="그림 20" descr="C:/Users/skrheem/AppData/Roaming/PolarisOffice/ETemp/54416_18010384/fImage26383071071.png">
                  <a:extLst>
                    <a:ext uri="{FF2B5EF4-FFF2-40B4-BE49-F238E27FC236}">
                      <a16:creationId xmlns:a16="http://schemas.microsoft.com/office/drawing/2014/main" id="{D582A677-D649-667A-934E-2597CF42D8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7055" y="2480945"/>
                  <a:ext cx="1414780" cy="129667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2" name="그림 21" descr="C:/Users/skrheem/AppData/Roaming/PolarisOffice/ETemp/54416_18010384/fImage3270308465.png">
                  <a:extLst>
                    <a:ext uri="{FF2B5EF4-FFF2-40B4-BE49-F238E27FC236}">
                      <a16:creationId xmlns:a16="http://schemas.microsoft.com/office/drawing/2014/main" id="{32228E89-1538-75BF-0476-B89651CA0A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2465" y="2479675"/>
                  <a:ext cx="1762760" cy="129667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9" name="도형 1074">
                <a:extLst>
                  <a:ext uri="{FF2B5EF4-FFF2-40B4-BE49-F238E27FC236}">
                    <a16:creationId xmlns:a16="http://schemas.microsoft.com/office/drawing/2014/main" id="{46BF8B53-B67C-F271-E802-EC1108AF43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87545" y="2168525"/>
                <a:ext cx="1077595" cy="318770"/>
              </a:xfrm>
              <a:prstGeom prst="rect">
                <a:avLst/>
              </a:prstGeom>
              <a:solidFill>
                <a:srgbClr val="00367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r>
                  <a:rPr lang="ko-KR" altLang="ko-KR" b="1" dirty="0">
                    <a:latin typeface="Pretendard Light" charset="0"/>
                    <a:ea typeface="Pretendard Light" charset="0"/>
                    <a:cs typeface="Pretendard Light" charset="0"/>
                  </a:rPr>
                  <a:t>헤더</a:t>
                </a:r>
                <a:endParaRPr lang="ko-KR" altLang="en-US" b="1" dirty="0">
                  <a:latin typeface="Pretendard Light" charset="0"/>
                  <a:ea typeface="Pretendard Light" charset="0"/>
                  <a:cs typeface="Pretendard Light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3AC0C11-E454-2061-D9D5-DE289E91FD76}"/>
                </a:ext>
              </a:extLst>
            </p:cNvPr>
            <p:cNvGrpSpPr/>
            <p:nvPr/>
          </p:nvGrpSpPr>
          <p:grpSpPr>
            <a:xfrm>
              <a:off x="4485640" y="3777615"/>
              <a:ext cx="6658610" cy="1620520"/>
              <a:chOff x="4485640" y="3777615"/>
              <a:chExt cx="6658610" cy="1620520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CDA8A740-5312-D33C-C035-2107C4480293}"/>
                  </a:ext>
                </a:extLst>
              </p:cNvPr>
              <p:cNvGrpSpPr/>
              <p:nvPr/>
            </p:nvGrpSpPr>
            <p:grpSpPr>
              <a:xfrm>
                <a:off x="4485640" y="4098925"/>
                <a:ext cx="6658610" cy="1299210"/>
                <a:chOff x="4485640" y="4098925"/>
                <a:chExt cx="6658610" cy="1299210"/>
              </a:xfrm>
            </p:grpSpPr>
            <p:pic>
              <p:nvPicPr>
                <p:cNvPr id="15" name="그림 14" descr="C:/Users/skrheem/AppData/Roaming/PolarisOffice/ETemp/54416_18010384/fImage19863123977.png">
                  <a:extLst>
                    <a:ext uri="{FF2B5EF4-FFF2-40B4-BE49-F238E27FC236}">
                      <a16:creationId xmlns:a16="http://schemas.microsoft.com/office/drawing/2014/main" id="{33C7E4E1-FC95-0073-B621-7A7FC6120D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79290" y="4095750"/>
                  <a:ext cx="670560" cy="129667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6" name="그림 15" descr="C:/Users/skrheem/AppData/Roaming/PolarisOffice/ETemp/54416_18010384/fImage48123135134.png">
                  <a:extLst>
                    <a:ext uri="{FF2B5EF4-FFF2-40B4-BE49-F238E27FC236}">
                      <a16:creationId xmlns:a16="http://schemas.microsoft.com/office/drawing/2014/main" id="{9A066236-A99F-FF0B-931F-FE2CC9A0C5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55180" y="4093210"/>
                  <a:ext cx="3982720" cy="129667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그림 16" descr="C:/Users/skrheem/AppData/Roaming/PolarisOffice/ETemp/54416_18010384/fImage27223142214.png">
                  <a:extLst>
                    <a:ext uri="{FF2B5EF4-FFF2-40B4-BE49-F238E27FC236}">
                      <a16:creationId xmlns:a16="http://schemas.microsoft.com/office/drawing/2014/main" id="{A338D2B4-1B2F-59EB-5191-A83128C7D8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8580" y="4091940"/>
                  <a:ext cx="2009140" cy="129667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4" name="도형 1080">
                <a:extLst>
                  <a:ext uri="{FF2B5EF4-FFF2-40B4-BE49-F238E27FC236}">
                    <a16:creationId xmlns:a16="http://schemas.microsoft.com/office/drawing/2014/main" id="{5113A916-014D-67D7-9087-464EC7E0E4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86275" y="3777615"/>
                <a:ext cx="1077595" cy="318770"/>
              </a:xfrm>
              <a:prstGeom prst="rect">
                <a:avLst/>
              </a:prstGeom>
              <a:solidFill>
                <a:srgbClr val="00367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r>
                  <a:rPr lang="ko-KR" altLang="ko-KR" b="1" dirty="0">
                    <a:latin typeface="Pretendard Light" charset="0"/>
                    <a:ea typeface="Pretendard Light" charset="0"/>
                    <a:cs typeface="Pretendard Light" charset="0"/>
                  </a:rPr>
                  <a:t>파라미터</a:t>
                </a:r>
                <a:endParaRPr lang="ko-KR" altLang="en-US" b="1" dirty="0">
                  <a:latin typeface="Pretendard Light" charset="0"/>
                  <a:ea typeface="Pretendard Light" charset="0"/>
                  <a:cs typeface="Pretendard Light" charset="0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F9A34C5-EDAA-8F55-380A-4E2181F5DFB2}"/>
                </a:ext>
              </a:extLst>
            </p:cNvPr>
            <p:cNvGrpSpPr/>
            <p:nvPr/>
          </p:nvGrpSpPr>
          <p:grpSpPr>
            <a:xfrm>
              <a:off x="4485640" y="5392420"/>
              <a:ext cx="7136130" cy="966470"/>
              <a:chOff x="4485640" y="5392420"/>
              <a:chExt cx="7136130" cy="966470"/>
            </a:xfrm>
          </p:grpSpPr>
          <p:pic>
            <p:nvPicPr>
              <p:cNvPr id="11" name="그림 10" descr="C:/Users/skrheem/AppData/Roaming/PolarisOffice/ETemp/54416_18010384/fImage77963183094.png">
                <a:extLst>
                  <a:ext uri="{FF2B5EF4-FFF2-40B4-BE49-F238E27FC236}">
                    <a16:creationId xmlns:a16="http://schemas.microsoft.com/office/drawing/2014/main" id="{E7369B4D-6092-5C2C-F27B-30DA963199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5640" y="5711190"/>
                <a:ext cx="7136130" cy="647700"/>
              </a:xfrm>
              <a:prstGeom prst="rect">
                <a:avLst/>
              </a:prstGeom>
              <a:noFill/>
            </p:spPr>
          </p:pic>
          <p:sp>
            <p:nvSpPr>
              <p:cNvPr id="12" name="도형 1083">
                <a:extLst>
                  <a:ext uri="{FF2B5EF4-FFF2-40B4-BE49-F238E27FC236}">
                    <a16:creationId xmlns:a16="http://schemas.microsoft.com/office/drawing/2014/main" id="{A0F49CEE-8088-ABF6-FB75-FBC12AF4EF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86910" y="5392420"/>
                <a:ext cx="1077595" cy="318770"/>
              </a:xfrm>
              <a:prstGeom prst="rect">
                <a:avLst/>
              </a:prstGeom>
              <a:solidFill>
                <a:srgbClr val="00367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>
                  <a:buFontTx/>
                  <a:buNone/>
                </a:pPr>
                <a:r>
                  <a:rPr lang="ko-KR" altLang="ko-KR" b="1" dirty="0">
                    <a:latin typeface="Pretendard Light" charset="0"/>
                    <a:ea typeface="Pretendard Light" charset="0"/>
                    <a:cs typeface="Pretendard Light" charset="0"/>
                  </a:rPr>
                  <a:t>응답 형태</a:t>
                </a:r>
                <a:endParaRPr lang="ko-KR" altLang="en-US" b="1" dirty="0">
                  <a:latin typeface="Pretendard Light" charset="0"/>
                  <a:ea typeface="Pretendard Light" charset="0"/>
                  <a:cs typeface="Pretendard Light" charset="0"/>
                </a:endParaRPr>
              </a:p>
            </p:txBody>
          </p:sp>
        </p:grp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1849D415-E4EF-38FD-1033-593DE1286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8" y="1875155"/>
            <a:ext cx="4146460" cy="250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921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C4D3D571-7993-58BD-C9D5-4288D7EFE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5297"/>
              </p:ext>
            </p:extLst>
          </p:nvPr>
        </p:nvGraphicFramePr>
        <p:xfrm>
          <a:off x="4825743" y="5278456"/>
          <a:ext cx="6707092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537">
                  <a:extLst>
                    <a:ext uri="{9D8B030D-6E8A-4147-A177-3AD203B41FA5}">
                      <a16:colId xmlns:a16="http://schemas.microsoft.com/office/drawing/2014/main" val="411509789"/>
                    </a:ext>
                  </a:extLst>
                </a:gridCol>
                <a:gridCol w="1956904">
                  <a:extLst>
                    <a:ext uri="{9D8B030D-6E8A-4147-A177-3AD203B41FA5}">
                      <a16:colId xmlns:a16="http://schemas.microsoft.com/office/drawing/2014/main" val="1030057054"/>
                    </a:ext>
                  </a:extLst>
                </a:gridCol>
                <a:gridCol w="1277364">
                  <a:extLst>
                    <a:ext uri="{9D8B030D-6E8A-4147-A177-3AD203B41FA5}">
                      <a16:colId xmlns:a16="http://schemas.microsoft.com/office/drawing/2014/main" val="2933003832"/>
                    </a:ext>
                  </a:extLst>
                </a:gridCol>
                <a:gridCol w="2007287">
                  <a:extLst>
                    <a:ext uri="{9D8B030D-6E8A-4147-A177-3AD203B41FA5}">
                      <a16:colId xmlns:a16="http://schemas.microsoft.com/office/drawing/2014/main" val="2691539706"/>
                    </a:ext>
                  </a:extLst>
                </a:gridCol>
              </a:tblGrid>
              <a:tr h="303511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Token_type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CE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Access_Token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CE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Expires_In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CEE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Refresh_Token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C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242703"/>
                  </a:ext>
                </a:extLst>
              </a:tr>
              <a:tr h="303511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bearer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${ACCESS_TOKEN}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43199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${REFRESH_TOKEN}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335025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ED9633-7285-8653-F4F0-C6226CF1122F}"/>
              </a:ext>
            </a:extLst>
          </p:cNvPr>
          <p:cNvGrpSpPr/>
          <p:nvPr/>
        </p:nvGrpSpPr>
        <p:grpSpPr>
          <a:xfrm>
            <a:off x="557400" y="170165"/>
            <a:ext cx="5653244" cy="830997"/>
            <a:chOff x="3819245" y="188165"/>
            <a:chExt cx="5653244" cy="8309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1B9A58A-AA3C-B879-80A3-FF931EDDB2CD}"/>
                </a:ext>
              </a:extLst>
            </p:cNvPr>
            <p:cNvSpPr/>
            <p:nvPr/>
          </p:nvSpPr>
          <p:spPr>
            <a:xfrm>
              <a:off x="4622670" y="311276"/>
              <a:ext cx="484981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0">
                <a:buFontTx/>
                <a:buNone/>
              </a:pPr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LWBS 핵심 기술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63727-D63A-B18C-6022-7DAF04CA0665}"/>
                </a:ext>
              </a:extLst>
            </p:cNvPr>
            <p:cNvSpPr txBox="1"/>
            <p:nvPr/>
          </p:nvSpPr>
          <p:spPr>
            <a:xfrm>
              <a:off x="3819245" y="188165"/>
              <a:ext cx="9060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3679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02</a:t>
              </a:r>
              <a:endParaRPr lang="ko-KR" altLang="en-US" sz="4800" b="1" dirty="0">
                <a:solidFill>
                  <a:srgbClr val="00367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133941-0816-BB1B-4FBF-66BE71A7306A}"/>
              </a:ext>
            </a:extLst>
          </p:cNvPr>
          <p:cNvGrpSpPr/>
          <p:nvPr/>
        </p:nvGrpSpPr>
        <p:grpSpPr>
          <a:xfrm>
            <a:off x="4825743" y="1156956"/>
            <a:ext cx="6774378" cy="4129530"/>
            <a:chOff x="4825744" y="1156956"/>
            <a:chExt cx="6774378" cy="412953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9B123F1-9B8D-5E9E-76CA-9740C185F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46" b="11246"/>
            <a:stretch/>
          </p:blipFill>
          <p:spPr>
            <a:xfrm>
              <a:off x="4825744" y="1447913"/>
              <a:ext cx="6774378" cy="393804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99E1E7D-80C7-6660-81F8-0F7CA7A6EB12}"/>
                </a:ext>
              </a:extLst>
            </p:cNvPr>
            <p:cNvGrpSpPr/>
            <p:nvPr/>
          </p:nvGrpSpPr>
          <p:grpSpPr>
            <a:xfrm>
              <a:off x="4830925" y="2111557"/>
              <a:ext cx="6768930" cy="971686"/>
              <a:chOff x="5110579" y="2497583"/>
              <a:chExt cx="6768930" cy="971686"/>
            </a:xfrm>
          </p:grpSpPr>
          <p:pic>
            <p:nvPicPr>
              <p:cNvPr id="26" name="그림 25" descr="텍스트, 폰트, 스크린샷, 화이트이(가) 표시된 사진&#10;&#10;자동 생성된 설명">
                <a:extLst>
                  <a:ext uri="{FF2B5EF4-FFF2-40B4-BE49-F238E27FC236}">
                    <a16:creationId xmlns:a16="http://schemas.microsoft.com/office/drawing/2014/main" id="{EFEE958A-8995-51FA-96E9-9C1CF115D9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0139" y="2497583"/>
                <a:ext cx="1219370" cy="971686"/>
              </a:xfrm>
              <a:prstGeom prst="rect">
                <a:avLst/>
              </a:prstGeom>
            </p:spPr>
          </p:pic>
          <p:pic>
            <p:nvPicPr>
              <p:cNvPr id="27" name="그림 26" descr="텍스트, 폰트, 라인, 화이트이(가) 표시된 사진&#10;&#10;자동 생성된 설명">
                <a:extLst>
                  <a:ext uri="{FF2B5EF4-FFF2-40B4-BE49-F238E27FC236}">
                    <a16:creationId xmlns:a16="http://schemas.microsoft.com/office/drawing/2014/main" id="{E0B78492-D531-1B1F-C247-58FD1BB862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758" r="28488" b="758"/>
              <a:stretch/>
            </p:blipFill>
            <p:spPr>
              <a:xfrm>
                <a:off x="5110579" y="2497583"/>
                <a:ext cx="1600939" cy="971686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6B26A8A-B214-953E-DD3E-F09BA55BC4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252" r="7062"/>
              <a:stretch/>
            </p:blipFill>
            <p:spPr>
              <a:xfrm>
                <a:off x="6552684" y="2504946"/>
                <a:ext cx="4126174" cy="924054"/>
              </a:xfrm>
              <a:prstGeom prst="rect">
                <a:avLst/>
              </a:prstGeom>
            </p:spPr>
          </p:pic>
        </p:grpSp>
        <p:sp>
          <p:nvSpPr>
            <p:cNvPr id="16" name="도형 1080">
              <a:extLst>
                <a:ext uri="{FF2B5EF4-FFF2-40B4-BE49-F238E27FC236}">
                  <a16:creationId xmlns:a16="http://schemas.microsoft.com/office/drawing/2014/main" id="{997BC62F-9C0A-BBDC-52AE-16D3AE7DF7EA}"/>
                </a:ext>
              </a:extLst>
            </p:cNvPr>
            <p:cNvSpPr>
              <a:spLocks/>
            </p:cNvSpPr>
            <p:nvPr/>
          </p:nvSpPr>
          <p:spPr>
            <a:xfrm>
              <a:off x="4830925" y="3032551"/>
              <a:ext cx="1077595" cy="318770"/>
            </a:xfrm>
            <a:prstGeom prst="rect">
              <a:avLst/>
            </a:prstGeom>
            <a:solidFill>
              <a:srgbClr val="00367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ko-KR" dirty="0">
                  <a:latin typeface="Pretendard Light" charset="0"/>
                  <a:ea typeface="Pretendard Light" charset="0"/>
                  <a:cs typeface="Pretendard Light" charset="0"/>
                </a:rPr>
                <a:t>파라미터</a:t>
              </a:r>
              <a:endParaRPr lang="ko-KR" altLang="en-US" dirty="0">
                <a:latin typeface="Pretendard Light" charset="0"/>
                <a:ea typeface="Pretendard Light" charset="0"/>
                <a:cs typeface="Pretendard Light" charset="0"/>
              </a:endParaRPr>
            </a:p>
          </p:txBody>
        </p:sp>
        <p:sp>
          <p:nvSpPr>
            <p:cNvPr id="17" name="도형 1068">
              <a:extLst>
                <a:ext uri="{FF2B5EF4-FFF2-40B4-BE49-F238E27FC236}">
                  <a16:creationId xmlns:a16="http://schemas.microsoft.com/office/drawing/2014/main" id="{14F73689-A39C-7E8A-248C-C19068E8A1E2}"/>
                </a:ext>
              </a:extLst>
            </p:cNvPr>
            <p:cNvSpPr>
              <a:spLocks/>
            </p:cNvSpPr>
            <p:nvPr/>
          </p:nvSpPr>
          <p:spPr>
            <a:xfrm>
              <a:off x="4830923" y="1156956"/>
              <a:ext cx="1077595" cy="318770"/>
            </a:xfrm>
            <a:prstGeom prst="rect">
              <a:avLst/>
            </a:prstGeom>
            <a:solidFill>
              <a:srgbClr val="00367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ko-KR" dirty="0">
                  <a:latin typeface="Pretendard Light" charset="0"/>
                  <a:ea typeface="Pretendard Light" charset="0"/>
                  <a:cs typeface="Pretendard Light" charset="0"/>
                </a:rPr>
                <a:t>요청 방식</a:t>
              </a:r>
              <a:endParaRPr lang="ko-KR" altLang="en-US" dirty="0">
                <a:latin typeface="Pretendard Light" charset="0"/>
                <a:ea typeface="Pretendard Light" charset="0"/>
                <a:cs typeface="Pretendard Light" charset="0"/>
              </a:endParaRPr>
            </a:p>
          </p:txBody>
        </p:sp>
        <p:sp>
          <p:nvSpPr>
            <p:cNvPr id="18" name="도형 1074">
              <a:extLst>
                <a:ext uri="{FF2B5EF4-FFF2-40B4-BE49-F238E27FC236}">
                  <a16:creationId xmlns:a16="http://schemas.microsoft.com/office/drawing/2014/main" id="{BC8AA65C-EF94-EEAD-8D5C-0004BFE0CA2F}"/>
                </a:ext>
              </a:extLst>
            </p:cNvPr>
            <p:cNvSpPr>
              <a:spLocks/>
            </p:cNvSpPr>
            <p:nvPr/>
          </p:nvSpPr>
          <p:spPr>
            <a:xfrm>
              <a:off x="4830924" y="1806443"/>
              <a:ext cx="1077595" cy="318770"/>
            </a:xfrm>
            <a:prstGeom prst="rect">
              <a:avLst/>
            </a:prstGeom>
            <a:solidFill>
              <a:srgbClr val="00367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ko-KR">
                  <a:latin typeface="Pretendard Light" charset="0"/>
                  <a:ea typeface="Pretendard Light" charset="0"/>
                  <a:cs typeface="Pretendard Light" charset="0"/>
                </a:rPr>
                <a:t>헤더</a:t>
              </a:r>
              <a:endParaRPr lang="ko-KR" altLang="en-US">
                <a:latin typeface="Pretendard Light" charset="0"/>
                <a:ea typeface="Pretendard Light" charset="0"/>
                <a:cs typeface="Pretendard Light" charset="0"/>
              </a:endParaRPr>
            </a:p>
          </p:txBody>
        </p:sp>
        <p:sp>
          <p:nvSpPr>
            <p:cNvPr id="20" name="도형 1083">
              <a:extLst>
                <a:ext uri="{FF2B5EF4-FFF2-40B4-BE49-F238E27FC236}">
                  <a16:creationId xmlns:a16="http://schemas.microsoft.com/office/drawing/2014/main" id="{0D340CD3-39D6-0BD5-2EE8-FC09EC3462C7}"/>
                </a:ext>
              </a:extLst>
            </p:cNvPr>
            <p:cNvSpPr>
              <a:spLocks/>
            </p:cNvSpPr>
            <p:nvPr/>
          </p:nvSpPr>
          <p:spPr>
            <a:xfrm>
              <a:off x="4830922" y="4967716"/>
              <a:ext cx="1077595" cy="318770"/>
            </a:xfrm>
            <a:prstGeom prst="rect">
              <a:avLst/>
            </a:prstGeom>
            <a:solidFill>
              <a:srgbClr val="00367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ko-KR" dirty="0">
                  <a:latin typeface="Pretendard Light" charset="0"/>
                  <a:ea typeface="Pretendard Light" charset="0"/>
                  <a:cs typeface="Pretendard Light" charset="0"/>
                </a:rPr>
                <a:t>응답 형태</a:t>
              </a:r>
              <a:endParaRPr lang="ko-KR" altLang="en-US" dirty="0">
                <a:latin typeface="Pretendard Light" charset="0"/>
                <a:ea typeface="Pretendard Light" charset="0"/>
                <a:cs typeface="Pretendard Light" charset="0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90D8A2-7116-6EC7-583F-9C8B0C9C0D36}"/>
              </a:ext>
            </a:extLst>
          </p:cNvPr>
          <p:cNvGrpSpPr/>
          <p:nvPr/>
        </p:nvGrpSpPr>
        <p:grpSpPr>
          <a:xfrm>
            <a:off x="4830923" y="3306683"/>
            <a:ext cx="6701914" cy="1595285"/>
            <a:chOff x="4830923" y="3306683"/>
            <a:chExt cx="6701914" cy="159528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AAFF03A-2086-69EB-251A-FE46A3D2E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5875"/>
            <a:stretch/>
          </p:blipFill>
          <p:spPr>
            <a:xfrm>
              <a:off x="4830923" y="3360199"/>
              <a:ext cx="1297080" cy="1533739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715A623-916A-1269-3D06-B67ED8361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8744" y="3339650"/>
              <a:ext cx="4401164" cy="156231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30AAA43-3E2A-82FA-D1F9-BEE3E48F5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99204" y="3306683"/>
              <a:ext cx="1133633" cy="1543265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F474B39-827A-2F63-3199-5D4A380A5BFD}"/>
              </a:ext>
            </a:extLst>
          </p:cNvPr>
          <p:cNvSpPr/>
          <p:nvPr/>
        </p:nvSpPr>
        <p:spPr>
          <a:xfrm>
            <a:off x="557400" y="1156956"/>
            <a:ext cx="2882086" cy="317904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카카오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API</a:t>
            </a: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텍스트 상자 6163">
            <a:extLst>
              <a:ext uri="{FF2B5EF4-FFF2-40B4-BE49-F238E27FC236}">
                <a16:creationId xmlns:a16="http://schemas.microsoft.com/office/drawing/2014/main" id="{2A305BB2-7F17-F02E-6FCD-E23350337290}"/>
              </a:ext>
            </a:extLst>
          </p:cNvPr>
          <p:cNvSpPr txBox="1">
            <a:spLocks/>
          </p:cNvSpPr>
          <p:nvPr/>
        </p:nvSpPr>
        <p:spPr>
          <a:xfrm>
            <a:off x="4533900" y="390525"/>
            <a:ext cx="7098030" cy="6476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카카오 로그인 후 현재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DB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에 존재하지 않는 계정이면 회원가입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 </a:t>
            </a:r>
          </a:p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존재하면 권한에 따라 학생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서점 페이지로 이동한다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864A9ED-DCA1-D385-39EB-071E9FA09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77" y="1589204"/>
            <a:ext cx="3747765" cy="497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575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ED9633-7285-8653-F4F0-C6226CF1122F}"/>
              </a:ext>
            </a:extLst>
          </p:cNvPr>
          <p:cNvGrpSpPr/>
          <p:nvPr/>
        </p:nvGrpSpPr>
        <p:grpSpPr>
          <a:xfrm>
            <a:off x="557400" y="170165"/>
            <a:ext cx="5653244" cy="830997"/>
            <a:chOff x="3819245" y="188165"/>
            <a:chExt cx="5653244" cy="8309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1B9A58A-AA3C-B879-80A3-FF931EDDB2CD}"/>
                </a:ext>
              </a:extLst>
            </p:cNvPr>
            <p:cNvSpPr/>
            <p:nvPr/>
          </p:nvSpPr>
          <p:spPr>
            <a:xfrm>
              <a:off x="4622670" y="311276"/>
              <a:ext cx="484981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0">
                <a:buFontTx/>
                <a:buNone/>
              </a:pPr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LWBS 핵심 기술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63727-D63A-B18C-6022-7DAF04CA0665}"/>
                </a:ext>
              </a:extLst>
            </p:cNvPr>
            <p:cNvSpPr txBox="1"/>
            <p:nvPr/>
          </p:nvSpPr>
          <p:spPr>
            <a:xfrm>
              <a:off x="3819245" y="188165"/>
              <a:ext cx="9060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3679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02</a:t>
              </a:r>
              <a:endParaRPr lang="ko-KR" altLang="en-US" sz="4800" b="1" dirty="0">
                <a:solidFill>
                  <a:srgbClr val="00367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F34F79-B32A-2C77-79C9-951B3A78EFB8}"/>
              </a:ext>
            </a:extLst>
          </p:cNvPr>
          <p:cNvSpPr/>
          <p:nvPr/>
        </p:nvSpPr>
        <p:spPr>
          <a:xfrm>
            <a:off x="557400" y="1156956"/>
            <a:ext cx="2882086" cy="317904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카카오페이 </a:t>
            </a:r>
            <a:r>
              <a:rPr lang="en-US" altLang="ko-KR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API</a:t>
            </a:r>
            <a:endParaRPr lang="ko-KR" altLang="en-US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104E6B3-CDB2-ABC6-BEA1-D0E79B62C71D}"/>
              </a:ext>
            </a:extLst>
          </p:cNvPr>
          <p:cNvGrpSpPr/>
          <p:nvPr/>
        </p:nvGrpSpPr>
        <p:grpSpPr>
          <a:xfrm>
            <a:off x="4830923" y="1156956"/>
            <a:ext cx="6778077" cy="5290498"/>
            <a:chOff x="4830923" y="1156956"/>
            <a:chExt cx="6778077" cy="529049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5AE5E23-A723-8FD6-58BD-91460FB2DB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" r="452"/>
            <a:stretch/>
          </p:blipFill>
          <p:spPr>
            <a:xfrm>
              <a:off x="4834622" y="1447913"/>
              <a:ext cx="6774378" cy="393804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87D277B-7854-958D-89B7-55806E02967E}"/>
                </a:ext>
              </a:extLst>
            </p:cNvPr>
            <p:cNvGrpSpPr/>
            <p:nvPr/>
          </p:nvGrpSpPr>
          <p:grpSpPr>
            <a:xfrm>
              <a:off x="4830925" y="2111557"/>
              <a:ext cx="6768930" cy="971686"/>
              <a:chOff x="5110579" y="2497583"/>
              <a:chExt cx="6768930" cy="971686"/>
            </a:xfrm>
          </p:grpSpPr>
          <p:pic>
            <p:nvPicPr>
              <p:cNvPr id="21" name="그림 20" descr="텍스트, 폰트, 스크린샷, 화이트이(가) 표시된 사진&#10;&#10;자동 생성된 설명">
                <a:extLst>
                  <a:ext uri="{FF2B5EF4-FFF2-40B4-BE49-F238E27FC236}">
                    <a16:creationId xmlns:a16="http://schemas.microsoft.com/office/drawing/2014/main" id="{EF4C0998-39A9-56D1-66BD-0B451682A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0139" y="2497583"/>
                <a:ext cx="1219370" cy="971686"/>
              </a:xfrm>
              <a:prstGeom prst="rect">
                <a:avLst/>
              </a:prstGeom>
            </p:spPr>
          </p:pic>
          <p:pic>
            <p:nvPicPr>
              <p:cNvPr id="22" name="그림 21" descr="텍스트, 폰트, 라인, 화이트이(가) 표시된 사진&#10;&#10;자동 생성된 설명">
                <a:extLst>
                  <a:ext uri="{FF2B5EF4-FFF2-40B4-BE49-F238E27FC236}">
                    <a16:creationId xmlns:a16="http://schemas.microsoft.com/office/drawing/2014/main" id="{327B2FCB-DE92-C43C-D6E1-3179B0958E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758" r="28488" b="758"/>
              <a:stretch/>
            </p:blipFill>
            <p:spPr>
              <a:xfrm>
                <a:off x="5110579" y="2497583"/>
                <a:ext cx="1600939" cy="971686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CB00292-12D5-686C-4730-6D6448E55F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252" r="7062"/>
              <a:stretch/>
            </p:blipFill>
            <p:spPr>
              <a:xfrm>
                <a:off x="6552684" y="2504946"/>
                <a:ext cx="4126174" cy="924054"/>
              </a:xfrm>
              <a:prstGeom prst="rect">
                <a:avLst/>
              </a:prstGeom>
            </p:spPr>
          </p:pic>
        </p:grpSp>
        <p:sp>
          <p:nvSpPr>
            <p:cNvPr id="14" name="도형 1080">
              <a:extLst>
                <a:ext uri="{FF2B5EF4-FFF2-40B4-BE49-F238E27FC236}">
                  <a16:creationId xmlns:a16="http://schemas.microsoft.com/office/drawing/2014/main" id="{57BDC666-4095-AE70-A417-EC5E5635704A}"/>
                </a:ext>
              </a:extLst>
            </p:cNvPr>
            <p:cNvSpPr>
              <a:spLocks/>
            </p:cNvSpPr>
            <p:nvPr/>
          </p:nvSpPr>
          <p:spPr>
            <a:xfrm>
              <a:off x="4830925" y="3032551"/>
              <a:ext cx="1077595" cy="318770"/>
            </a:xfrm>
            <a:prstGeom prst="rect">
              <a:avLst/>
            </a:prstGeom>
            <a:solidFill>
              <a:srgbClr val="00367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ko-KR" b="1" dirty="0">
                  <a:latin typeface="Pretendard Light" charset="0"/>
                  <a:ea typeface="Pretendard Light" charset="0"/>
                  <a:cs typeface="Pretendard Light" charset="0"/>
                </a:rPr>
                <a:t>파라미터</a:t>
              </a:r>
              <a:endParaRPr lang="ko-KR" altLang="en-US" b="1" dirty="0">
                <a:latin typeface="Pretendard Light" charset="0"/>
                <a:ea typeface="Pretendard Light" charset="0"/>
                <a:cs typeface="Pretendard Light" charset="0"/>
              </a:endParaRPr>
            </a:p>
          </p:txBody>
        </p:sp>
        <p:sp>
          <p:nvSpPr>
            <p:cNvPr id="17" name="도형 1068">
              <a:extLst>
                <a:ext uri="{FF2B5EF4-FFF2-40B4-BE49-F238E27FC236}">
                  <a16:creationId xmlns:a16="http://schemas.microsoft.com/office/drawing/2014/main" id="{C807DE2E-5720-1DAF-95E5-81DA027E6AF7}"/>
                </a:ext>
              </a:extLst>
            </p:cNvPr>
            <p:cNvSpPr>
              <a:spLocks/>
            </p:cNvSpPr>
            <p:nvPr/>
          </p:nvSpPr>
          <p:spPr>
            <a:xfrm>
              <a:off x="4830923" y="1156956"/>
              <a:ext cx="1077595" cy="318770"/>
            </a:xfrm>
            <a:prstGeom prst="rect">
              <a:avLst/>
            </a:prstGeom>
            <a:solidFill>
              <a:srgbClr val="00367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ko-KR" b="1" dirty="0">
                  <a:latin typeface="Pretendard Light" charset="0"/>
                  <a:ea typeface="Pretendard Light" charset="0"/>
                  <a:cs typeface="Pretendard Light" charset="0"/>
                </a:rPr>
                <a:t>요청 방식</a:t>
              </a:r>
              <a:endParaRPr lang="ko-KR" altLang="en-US" b="1" dirty="0">
                <a:latin typeface="Pretendard Light" charset="0"/>
                <a:ea typeface="Pretendard Light" charset="0"/>
                <a:cs typeface="Pretendard Light" charset="0"/>
              </a:endParaRPr>
            </a:p>
          </p:txBody>
        </p:sp>
        <p:sp>
          <p:nvSpPr>
            <p:cNvPr id="15" name="도형 1074">
              <a:extLst>
                <a:ext uri="{FF2B5EF4-FFF2-40B4-BE49-F238E27FC236}">
                  <a16:creationId xmlns:a16="http://schemas.microsoft.com/office/drawing/2014/main" id="{45985C9F-FC3C-CDB8-B4B8-71F58D0B2971}"/>
                </a:ext>
              </a:extLst>
            </p:cNvPr>
            <p:cNvSpPr>
              <a:spLocks/>
            </p:cNvSpPr>
            <p:nvPr/>
          </p:nvSpPr>
          <p:spPr>
            <a:xfrm>
              <a:off x="4830924" y="1806443"/>
              <a:ext cx="1077595" cy="318770"/>
            </a:xfrm>
            <a:prstGeom prst="rect">
              <a:avLst/>
            </a:prstGeom>
            <a:solidFill>
              <a:srgbClr val="00367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ko-KR" b="1" dirty="0">
                  <a:latin typeface="Pretendard Light" charset="0"/>
                  <a:ea typeface="Pretendard Light" charset="0"/>
                  <a:cs typeface="Pretendard Light" charset="0"/>
                </a:rPr>
                <a:t>헤더</a:t>
              </a:r>
              <a:endParaRPr lang="ko-KR" altLang="en-US" b="1" dirty="0">
                <a:latin typeface="Pretendard Light" charset="0"/>
                <a:ea typeface="Pretendard Light" charset="0"/>
                <a:cs typeface="Pretendard Light" charset="0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D06FCD2-8B51-A7EE-2908-2BF3876B10E4}"/>
                </a:ext>
              </a:extLst>
            </p:cNvPr>
            <p:cNvGrpSpPr/>
            <p:nvPr/>
          </p:nvGrpSpPr>
          <p:grpSpPr>
            <a:xfrm>
              <a:off x="4830923" y="3320177"/>
              <a:ext cx="6643182" cy="2223469"/>
              <a:chOff x="4830923" y="3320177"/>
              <a:chExt cx="6643182" cy="2223469"/>
            </a:xfrm>
          </p:grpSpPr>
          <p:pic>
            <p:nvPicPr>
              <p:cNvPr id="32" name="그림 31" descr="텍스트, 스크린샷, 폰트, 번호이(가) 표시된 사진&#10;&#10;자동 생성된 설명">
                <a:extLst>
                  <a:ext uri="{FF2B5EF4-FFF2-40B4-BE49-F238E27FC236}">
                    <a16:creationId xmlns:a16="http://schemas.microsoft.com/office/drawing/2014/main" id="{D5440201-6895-CB22-61E3-B7DC7699E5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603"/>
              <a:stretch/>
            </p:blipFill>
            <p:spPr>
              <a:xfrm>
                <a:off x="4830923" y="3351322"/>
                <a:ext cx="1181265" cy="2192324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B01BCE0B-0F1D-D19B-BB04-9E6E3359B1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3273"/>
              <a:stretch/>
            </p:blipFill>
            <p:spPr>
              <a:xfrm>
                <a:off x="6096000" y="3329055"/>
                <a:ext cx="4303204" cy="2200582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4C378682-12BE-759A-72EA-F0537F41BC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78577" y="3320177"/>
                <a:ext cx="1095528" cy="2172003"/>
              </a:xfrm>
              <a:prstGeom prst="rect">
                <a:avLst/>
              </a:prstGeom>
            </p:spPr>
          </p:pic>
        </p:grpSp>
        <p:sp>
          <p:nvSpPr>
            <p:cNvPr id="11" name="도형 1083">
              <a:extLst>
                <a:ext uri="{FF2B5EF4-FFF2-40B4-BE49-F238E27FC236}">
                  <a16:creationId xmlns:a16="http://schemas.microsoft.com/office/drawing/2014/main" id="{19FFC811-4A1B-4233-2CE1-9AC137550E9C}"/>
                </a:ext>
              </a:extLst>
            </p:cNvPr>
            <p:cNvSpPr>
              <a:spLocks/>
            </p:cNvSpPr>
            <p:nvPr/>
          </p:nvSpPr>
          <p:spPr>
            <a:xfrm>
              <a:off x="4882756" y="5529637"/>
              <a:ext cx="1077595" cy="318770"/>
            </a:xfrm>
            <a:prstGeom prst="rect">
              <a:avLst/>
            </a:prstGeom>
            <a:solidFill>
              <a:srgbClr val="00367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ko-KR" b="1" dirty="0">
                  <a:latin typeface="Pretendard Light" charset="0"/>
                  <a:ea typeface="Pretendard Light" charset="0"/>
                  <a:cs typeface="Pretendard Light" charset="0"/>
                </a:rPr>
                <a:t>응답 형태</a:t>
              </a:r>
              <a:endParaRPr lang="ko-KR" altLang="en-US" b="1" dirty="0">
                <a:latin typeface="Pretendard Light" charset="0"/>
                <a:ea typeface="Pretendard Light" charset="0"/>
                <a:cs typeface="Pretendard Light" charset="0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C6AEE7C1-F194-1B2C-3C3E-F5BCCD6DA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2756" y="5836616"/>
              <a:ext cx="6717099" cy="610838"/>
            </a:xfrm>
            <a:prstGeom prst="rect">
              <a:avLst/>
            </a:prstGeom>
          </p:spPr>
        </p:pic>
      </p:grpSp>
      <p:sp>
        <p:nvSpPr>
          <p:cNvPr id="5" name="텍스트 상자 6163">
            <a:extLst>
              <a:ext uri="{FF2B5EF4-FFF2-40B4-BE49-F238E27FC236}">
                <a16:creationId xmlns:a16="http://schemas.microsoft.com/office/drawing/2014/main" id="{D649DA12-6470-1076-2331-DBD4A05DCAA1}"/>
              </a:ext>
            </a:extLst>
          </p:cNvPr>
          <p:cNvSpPr txBox="1">
            <a:spLocks/>
          </p:cNvSpPr>
          <p:nvPr/>
        </p:nvSpPr>
        <p:spPr>
          <a:xfrm>
            <a:off x="4533900" y="390525"/>
            <a:ext cx="709803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장바구니에서 보낸 교재정보를 카카오페이에 전달하여 결제한다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270561D-8A65-59F5-5C1C-FE922F6AC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37" y="1644815"/>
            <a:ext cx="4345863" cy="369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42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400" y="1156956"/>
            <a:ext cx="2882086" cy="317904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카카오페이 </a:t>
            </a:r>
            <a:r>
              <a:rPr lang="en-US" altLang="ko-KR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API</a:t>
            </a:r>
            <a:endParaRPr lang="ko-KR" altLang="en-US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ED9633-7285-8653-F4F0-C6226CF1122F}"/>
              </a:ext>
            </a:extLst>
          </p:cNvPr>
          <p:cNvGrpSpPr/>
          <p:nvPr/>
        </p:nvGrpSpPr>
        <p:grpSpPr>
          <a:xfrm>
            <a:off x="557400" y="170165"/>
            <a:ext cx="5653244" cy="830997"/>
            <a:chOff x="3819245" y="188165"/>
            <a:chExt cx="5653244" cy="8309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1B9A58A-AA3C-B879-80A3-FF931EDDB2CD}"/>
                </a:ext>
              </a:extLst>
            </p:cNvPr>
            <p:cNvSpPr/>
            <p:nvPr/>
          </p:nvSpPr>
          <p:spPr>
            <a:xfrm>
              <a:off x="4622670" y="311276"/>
              <a:ext cx="484981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LWBS 핵심 기술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63727-D63A-B18C-6022-7DAF04CA0665}"/>
                </a:ext>
              </a:extLst>
            </p:cNvPr>
            <p:cNvSpPr txBox="1"/>
            <p:nvPr/>
          </p:nvSpPr>
          <p:spPr>
            <a:xfrm>
              <a:off x="3819245" y="188165"/>
              <a:ext cx="9060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3679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02</a:t>
              </a:r>
              <a:endParaRPr lang="ko-KR" altLang="en-US" sz="4800" b="1" dirty="0">
                <a:solidFill>
                  <a:srgbClr val="00367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03FA86C-DCBF-21BA-2B6A-2B63EF2613EA}"/>
              </a:ext>
            </a:extLst>
          </p:cNvPr>
          <p:cNvGrpSpPr/>
          <p:nvPr/>
        </p:nvGrpSpPr>
        <p:grpSpPr>
          <a:xfrm>
            <a:off x="4825478" y="1156956"/>
            <a:ext cx="6809122" cy="4755852"/>
            <a:chOff x="5098632" y="1281072"/>
            <a:chExt cx="6809122" cy="475585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594A78C-AF8C-6FE6-CA2B-2D647F9C7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537" y="5417531"/>
              <a:ext cx="6776621" cy="619393"/>
            </a:xfrm>
            <a:prstGeom prst="rect">
              <a:avLst/>
            </a:prstGeom>
          </p:spPr>
        </p:pic>
        <p:sp>
          <p:nvSpPr>
            <p:cNvPr id="28" name="도형 1083">
              <a:extLst>
                <a:ext uri="{FF2B5EF4-FFF2-40B4-BE49-F238E27FC236}">
                  <a16:creationId xmlns:a16="http://schemas.microsoft.com/office/drawing/2014/main" id="{6B055C75-BFA3-AFA9-0F04-6EEF1D6087C7}"/>
                </a:ext>
              </a:extLst>
            </p:cNvPr>
            <p:cNvSpPr>
              <a:spLocks/>
            </p:cNvSpPr>
            <p:nvPr/>
          </p:nvSpPr>
          <p:spPr>
            <a:xfrm>
              <a:off x="5110579" y="5122296"/>
              <a:ext cx="1077595" cy="318770"/>
            </a:xfrm>
            <a:prstGeom prst="rect">
              <a:avLst/>
            </a:prstGeom>
            <a:solidFill>
              <a:srgbClr val="00367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ko-KR" b="1" dirty="0">
                  <a:latin typeface="Pretendard Light" charset="0"/>
                  <a:ea typeface="Pretendard Light" charset="0"/>
                  <a:cs typeface="Pretendard Light" charset="0"/>
                </a:rPr>
                <a:t>응답 형태</a:t>
              </a:r>
              <a:endParaRPr lang="ko-KR" altLang="en-US" b="1" dirty="0">
                <a:latin typeface="Pretendard Light" charset="0"/>
                <a:ea typeface="Pretendard Light" charset="0"/>
                <a:cs typeface="Pretendard Light" charset="0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D7E732B-BED7-F8F2-3960-22EBBAE17DB9}"/>
                </a:ext>
              </a:extLst>
            </p:cNvPr>
            <p:cNvGrpSpPr/>
            <p:nvPr/>
          </p:nvGrpSpPr>
          <p:grpSpPr>
            <a:xfrm>
              <a:off x="5104079" y="2235673"/>
              <a:ext cx="6768930" cy="971686"/>
              <a:chOff x="5110579" y="2497583"/>
              <a:chExt cx="6768930" cy="971686"/>
            </a:xfrm>
          </p:grpSpPr>
          <p:pic>
            <p:nvPicPr>
              <p:cNvPr id="38" name="그림 37" descr="텍스트, 폰트, 스크린샷, 화이트이(가) 표시된 사진&#10;&#10;자동 생성된 설명">
                <a:extLst>
                  <a:ext uri="{FF2B5EF4-FFF2-40B4-BE49-F238E27FC236}">
                    <a16:creationId xmlns:a16="http://schemas.microsoft.com/office/drawing/2014/main" id="{6832A2A9-10A9-1199-6DAC-056BEDE68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0139" y="2497583"/>
                <a:ext cx="1219370" cy="971686"/>
              </a:xfrm>
              <a:prstGeom prst="rect">
                <a:avLst/>
              </a:prstGeom>
            </p:spPr>
          </p:pic>
          <p:pic>
            <p:nvPicPr>
              <p:cNvPr id="40" name="그림 39" descr="텍스트, 폰트, 라인, 화이트이(가) 표시된 사진&#10;&#10;자동 생성된 설명">
                <a:extLst>
                  <a:ext uri="{FF2B5EF4-FFF2-40B4-BE49-F238E27FC236}">
                    <a16:creationId xmlns:a16="http://schemas.microsoft.com/office/drawing/2014/main" id="{F518A340-A551-3A5C-2446-2CE43BBA6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758" r="28488" b="758"/>
              <a:stretch/>
            </p:blipFill>
            <p:spPr>
              <a:xfrm>
                <a:off x="5110579" y="2497583"/>
                <a:ext cx="1600939" cy="971686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4BBD4AAE-A5BF-9F9B-2B84-5CEC4AA683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252" r="7062"/>
              <a:stretch/>
            </p:blipFill>
            <p:spPr>
              <a:xfrm>
                <a:off x="6552684" y="2504946"/>
                <a:ext cx="4126174" cy="924054"/>
              </a:xfrm>
              <a:prstGeom prst="rect">
                <a:avLst/>
              </a:prstGeom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B03467F-1FDF-EBA2-DF2F-62286C619E09}"/>
                </a:ext>
              </a:extLst>
            </p:cNvPr>
            <p:cNvGrpSpPr/>
            <p:nvPr/>
          </p:nvGrpSpPr>
          <p:grpSpPr>
            <a:xfrm>
              <a:off x="5104659" y="3438329"/>
              <a:ext cx="6803095" cy="1612311"/>
              <a:chOff x="5104659" y="3438329"/>
              <a:chExt cx="6803095" cy="1612311"/>
            </a:xfrm>
          </p:grpSpPr>
          <p:pic>
            <p:nvPicPr>
              <p:cNvPr id="21" name="그림 20" descr="텍스트, 스크린샷, 폰트, 라인이(가) 표시된 사진&#10;&#10;자동 생성된 설명">
                <a:extLst>
                  <a:ext uri="{FF2B5EF4-FFF2-40B4-BE49-F238E27FC236}">
                    <a16:creationId xmlns:a16="http://schemas.microsoft.com/office/drawing/2014/main" id="{C89CC66F-DC0F-2B2A-4DF3-0F49CE913B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710"/>
              <a:stretch/>
            </p:blipFill>
            <p:spPr>
              <a:xfrm>
                <a:off x="5104659" y="3469269"/>
                <a:ext cx="1606859" cy="1581371"/>
              </a:xfrm>
              <a:prstGeom prst="rect">
                <a:avLst/>
              </a:prstGeom>
            </p:spPr>
          </p:pic>
          <p:pic>
            <p:nvPicPr>
              <p:cNvPr id="26" name="그림 25" descr="텍스트, 스크린샷, 폰트이(가) 표시된 사진&#10;&#10;자동 생성된 설명">
                <a:extLst>
                  <a:ext uri="{FF2B5EF4-FFF2-40B4-BE49-F238E27FC236}">
                    <a16:creationId xmlns:a16="http://schemas.microsoft.com/office/drawing/2014/main" id="{902D9C08-8ECB-DB75-5FD7-6224D971B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858" y="3438329"/>
                <a:ext cx="1228896" cy="160995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AC8F0E4-1ED8-FE97-2302-4B7946BE00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9000"/>
              <a:stretch/>
            </p:blipFill>
            <p:spPr>
              <a:xfrm>
                <a:off x="6620430" y="3495487"/>
                <a:ext cx="4039709" cy="1552792"/>
              </a:xfrm>
              <a:prstGeom prst="rect">
                <a:avLst/>
              </a:prstGeom>
            </p:spPr>
          </p:pic>
        </p:grpSp>
        <p:sp>
          <p:nvSpPr>
            <p:cNvPr id="29" name="도형 1080">
              <a:extLst>
                <a:ext uri="{FF2B5EF4-FFF2-40B4-BE49-F238E27FC236}">
                  <a16:creationId xmlns:a16="http://schemas.microsoft.com/office/drawing/2014/main" id="{913D56E4-86A0-3D58-397C-4B7A5229B4FA}"/>
                </a:ext>
              </a:extLst>
            </p:cNvPr>
            <p:cNvSpPr>
              <a:spLocks/>
            </p:cNvSpPr>
            <p:nvPr/>
          </p:nvSpPr>
          <p:spPr>
            <a:xfrm>
              <a:off x="5104079" y="3156667"/>
              <a:ext cx="1077595" cy="318770"/>
            </a:xfrm>
            <a:prstGeom prst="rect">
              <a:avLst/>
            </a:prstGeom>
            <a:solidFill>
              <a:srgbClr val="00367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ko-KR" b="1" dirty="0">
                  <a:latin typeface="Pretendard Light" charset="0"/>
                  <a:ea typeface="Pretendard Light" charset="0"/>
                  <a:cs typeface="Pretendard Light" charset="0"/>
                </a:rPr>
                <a:t>파라미터</a:t>
              </a:r>
              <a:endParaRPr lang="ko-KR" altLang="en-US" b="1" dirty="0">
                <a:latin typeface="Pretendard Light" charset="0"/>
                <a:ea typeface="Pretendard Light" charset="0"/>
                <a:cs typeface="Pretendard Light" charset="0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00C6633-E882-FDD5-C978-0C39E0FDF9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6613" b="12045"/>
            <a:stretch/>
          </p:blipFill>
          <p:spPr>
            <a:xfrm>
              <a:off x="5098632" y="1553741"/>
              <a:ext cx="6774378" cy="393804"/>
            </a:xfrm>
            <a:prstGeom prst="rect">
              <a:avLst/>
            </a:prstGeom>
          </p:spPr>
        </p:pic>
        <p:sp>
          <p:nvSpPr>
            <p:cNvPr id="48" name="도형 1068">
              <a:extLst>
                <a:ext uri="{FF2B5EF4-FFF2-40B4-BE49-F238E27FC236}">
                  <a16:creationId xmlns:a16="http://schemas.microsoft.com/office/drawing/2014/main" id="{C89DEF6D-2D11-50AF-8229-D8B0B37E2DAF}"/>
                </a:ext>
              </a:extLst>
            </p:cNvPr>
            <p:cNvSpPr>
              <a:spLocks/>
            </p:cNvSpPr>
            <p:nvPr/>
          </p:nvSpPr>
          <p:spPr>
            <a:xfrm>
              <a:off x="5104077" y="1281072"/>
              <a:ext cx="1077595" cy="318770"/>
            </a:xfrm>
            <a:prstGeom prst="rect">
              <a:avLst/>
            </a:prstGeom>
            <a:solidFill>
              <a:srgbClr val="00367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ko-KR" b="1" dirty="0">
                  <a:latin typeface="Pretendard Light" charset="0"/>
                  <a:ea typeface="Pretendard Light" charset="0"/>
                  <a:cs typeface="Pretendard Light" charset="0"/>
                </a:rPr>
                <a:t>요청 방식</a:t>
              </a:r>
              <a:endParaRPr lang="ko-KR" altLang="en-US" b="1" dirty="0">
                <a:latin typeface="Pretendard Light" charset="0"/>
                <a:ea typeface="Pretendard Light" charset="0"/>
                <a:cs typeface="Pretendard Light" charset="0"/>
              </a:endParaRPr>
            </a:p>
          </p:txBody>
        </p:sp>
        <p:sp>
          <p:nvSpPr>
            <p:cNvPr id="47" name="도형 1074">
              <a:extLst>
                <a:ext uri="{FF2B5EF4-FFF2-40B4-BE49-F238E27FC236}">
                  <a16:creationId xmlns:a16="http://schemas.microsoft.com/office/drawing/2014/main" id="{66F56C7F-C31A-57EB-7A62-72EE1AA800D7}"/>
                </a:ext>
              </a:extLst>
            </p:cNvPr>
            <p:cNvSpPr>
              <a:spLocks/>
            </p:cNvSpPr>
            <p:nvPr/>
          </p:nvSpPr>
          <p:spPr>
            <a:xfrm>
              <a:off x="5104078" y="1930559"/>
              <a:ext cx="1077595" cy="318770"/>
            </a:xfrm>
            <a:prstGeom prst="rect">
              <a:avLst/>
            </a:prstGeom>
            <a:solidFill>
              <a:srgbClr val="00367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altLang="ko-KR" b="1" dirty="0">
                  <a:latin typeface="Pretendard Light" charset="0"/>
                  <a:ea typeface="Pretendard Light" charset="0"/>
                  <a:cs typeface="Pretendard Light" charset="0"/>
                </a:rPr>
                <a:t>헤더</a:t>
              </a:r>
              <a:endParaRPr lang="ko-KR" altLang="en-US" b="1" dirty="0">
                <a:latin typeface="Pretendard Light" charset="0"/>
                <a:ea typeface="Pretendard Light" charset="0"/>
                <a:cs typeface="Pretendard Light" charset="0"/>
              </a:endParaRPr>
            </a:p>
          </p:txBody>
        </p:sp>
      </p:grpSp>
      <p:sp>
        <p:nvSpPr>
          <p:cNvPr id="5" name="텍스트 상자 6163">
            <a:extLst>
              <a:ext uri="{FF2B5EF4-FFF2-40B4-BE49-F238E27FC236}">
                <a16:creationId xmlns:a16="http://schemas.microsoft.com/office/drawing/2014/main" id="{D1144F8D-4535-4B74-4FA0-1A7433C8FB7D}"/>
              </a:ext>
            </a:extLst>
          </p:cNvPr>
          <p:cNvSpPr txBox="1">
            <a:spLocks/>
          </p:cNvSpPr>
          <p:nvPr/>
        </p:nvSpPr>
        <p:spPr>
          <a:xfrm>
            <a:off x="4533900" y="390525"/>
            <a:ext cx="709803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구매내역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DB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에 존재하는 결제 코드를 카카오페이에 전달하여 환불한다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BF7123-FA7D-ECEC-947E-64301852E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00" y="1498774"/>
            <a:ext cx="2882086" cy="506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128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ED9633-7285-8653-F4F0-C6226CF1122F}"/>
              </a:ext>
            </a:extLst>
          </p:cNvPr>
          <p:cNvGrpSpPr/>
          <p:nvPr/>
        </p:nvGrpSpPr>
        <p:grpSpPr>
          <a:xfrm>
            <a:off x="557400" y="170165"/>
            <a:ext cx="5653244" cy="830997"/>
            <a:chOff x="3819245" y="188165"/>
            <a:chExt cx="5653244" cy="8309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1B9A58A-AA3C-B879-80A3-FF931EDDB2CD}"/>
                </a:ext>
              </a:extLst>
            </p:cNvPr>
            <p:cNvSpPr/>
            <p:nvPr/>
          </p:nvSpPr>
          <p:spPr>
            <a:xfrm>
              <a:off x="4622670" y="311276"/>
              <a:ext cx="484981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팀원 협력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63727-D63A-B18C-6022-7DAF04CA0665}"/>
                </a:ext>
              </a:extLst>
            </p:cNvPr>
            <p:cNvSpPr txBox="1"/>
            <p:nvPr/>
          </p:nvSpPr>
          <p:spPr>
            <a:xfrm>
              <a:off x="3819245" y="188165"/>
              <a:ext cx="9188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3679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03</a:t>
              </a:r>
              <a:endParaRPr lang="ko-KR" altLang="en-US" sz="4800" b="1" dirty="0">
                <a:solidFill>
                  <a:srgbClr val="00367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C999E18-106F-B791-EADC-7E091086C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503708"/>
              </p:ext>
            </p:extLst>
          </p:nvPr>
        </p:nvGraphicFramePr>
        <p:xfrm>
          <a:off x="619543" y="1709048"/>
          <a:ext cx="731709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349">
                  <a:extLst>
                    <a:ext uri="{9D8B030D-6E8A-4147-A177-3AD203B41FA5}">
                      <a16:colId xmlns:a16="http://schemas.microsoft.com/office/drawing/2014/main" val="1813832115"/>
                    </a:ext>
                  </a:extLst>
                </a:gridCol>
                <a:gridCol w="2765879">
                  <a:extLst>
                    <a:ext uri="{9D8B030D-6E8A-4147-A177-3AD203B41FA5}">
                      <a16:colId xmlns:a16="http://schemas.microsoft.com/office/drawing/2014/main" val="4043564602"/>
                    </a:ext>
                  </a:extLst>
                </a:gridCol>
                <a:gridCol w="861134">
                  <a:extLst>
                    <a:ext uri="{9D8B030D-6E8A-4147-A177-3AD203B41FA5}">
                      <a16:colId xmlns:a16="http://schemas.microsoft.com/office/drawing/2014/main" val="2484931690"/>
                    </a:ext>
                  </a:extLst>
                </a:gridCol>
                <a:gridCol w="2849732">
                  <a:extLst>
                    <a:ext uri="{9D8B030D-6E8A-4147-A177-3AD203B41FA5}">
                      <a16:colId xmlns:a16="http://schemas.microsoft.com/office/drawing/2014/main" val="3862118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임세규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>
                    <a:solidFill>
                      <a:srgbClr val="0036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개발내용</a:t>
                      </a:r>
                    </a:p>
                  </a:txBody>
                  <a:tcPr>
                    <a:solidFill>
                      <a:srgbClr val="0036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강현수</a:t>
                      </a:r>
                    </a:p>
                  </a:txBody>
                  <a:tcPr>
                    <a:solidFill>
                      <a:srgbClr val="0036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개발내용</a:t>
                      </a:r>
                    </a:p>
                  </a:txBody>
                  <a:tcPr>
                    <a:solidFill>
                      <a:srgbClr val="0036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01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웹 </a:t>
                      </a: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스크래핑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회원 기능 구현 </a:t>
                      </a:r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(API)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48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학생 서점 메인 페이지 작성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결제 기능 구현 </a:t>
                      </a:r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(API)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23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서버구축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마일리지 적립 기능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001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장바구니 페이지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환불 기능 구현 </a:t>
                      </a:r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(API)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05158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1E82AB-E62B-D7BF-6493-B31BD4F14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611061"/>
              </p:ext>
            </p:extLst>
          </p:nvPr>
        </p:nvGraphicFramePr>
        <p:xfrm>
          <a:off x="619542" y="3832291"/>
          <a:ext cx="739699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525">
                  <a:extLst>
                    <a:ext uri="{9D8B030D-6E8A-4147-A177-3AD203B41FA5}">
                      <a16:colId xmlns:a16="http://schemas.microsoft.com/office/drawing/2014/main" val="1813832115"/>
                    </a:ext>
                  </a:extLst>
                </a:gridCol>
                <a:gridCol w="2747826">
                  <a:extLst>
                    <a:ext uri="{9D8B030D-6E8A-4147-A177-3AD203B41FA5}">
                      <a16:colId xmlns:a16="http://schemas.microsoft.com/office/drawing/2014/main" val="4043564602"/>
                    </a:ext>
                  </a:extLst>
                </a:gridCol>
                <a:gridCol w="853679">
                  <a:extLst>
                    <a:ext uri="{9D8B030D-6E8A-4147-A177-3AD203B41FA5}">
                      <a16:colId xmlns:a16="http://schemas.microsoft.com/office/drawing/2014/main" val="2484931690"/>
                    </a:ext>
                  </a:extLst>
                </a:gridCol>
                <a:gridCol w="2945965">
                  <a:extLst>
                    <a:ext uri="{9D8B030D-6E8A-4147-A177-3AD203B41FA5}">
                      <a16:colId xmlns:a16="http://schemas.microsoft.com/office/drawing/2014/main" val="3862118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김영민</a:t>
                      </a:r>
                    </a:p>
                  </a:txBody>
                  <a:tcPr>
                    <a:solidFill>
                      <a:srgbClr val="0036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개발내용</a:t>
                      </a:r>
                    </a:p>
                  </a:txBody>
                  <a:tcPr>
                    <a:solidFill>
                      <a:srgbClr val="0036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엄태정</a:t>
                      </a:r>
                    </a:p>
                  </a:txBody>
                  <a:tcPr>
                    <a:solidFill>
                      <a:srgbClr val="0036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개발내용</a:t>
                      </a:r>
                    </a:p>
                  </a:txBody>
                  <a:tcPr>
                    <a:solidFill>
                      <a:srgbClr val="0036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01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교재 구매 페이지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수령 날짜 범위 선택 기능 구현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48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구매 내역 페이지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전체 구매 내역 페이지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23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마일리지 내역 페이지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전체 교재 조회 페이지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001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판매량 통계 페이지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051583"/>
                  </a:ext>
                </a:extLst>
              </a:tr>
            </a:tbl>
          </a:graphicData>
        </a:graphic>
      </p:graphicFrame>
      <p:sp>
        <p:nvSpPr>
          <p:cNvPr id="8" name="텍스트 상자 6163">
            <a:extLst>
              <a:ext uri="{FF2B5EF4-FFF2-40B4-BE49-F238E27FC236}">
                <a16:creationId xmlns:a16="http://schemas.microsoft.com/office/drawing/2014/main" id="{0E7A13ED-157B-4C5B-4B96-E2E6D8A98623}"/>
              </a:ext>
            </a:extLst>
          </p:cNvPr>
          <p:cNvSpPr txBox="1">
            <a:spLocks/>
          </p:cNvSpPr>
          <p:nvPr/>
        </p:nvSpPr>
        <p:spPr>
          <a:xfrm>
            <a:off x="557400" y="1032471"/>
            <a:ext cx="8580614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◇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팀원 협력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팀원 역할 분배</a:t>
            </a:r>
          </a:p>
        </p:txBody>
      </p:sp>
    </p:spTree>
    <p:extLst>
      <p:ext uri="{BB962C8B-B14F-4D97-AF65-F5344CB8AC3E}">
        <p14:creationId xmlns:p14="http://schemas.microsoft.com/office/powerpoint/2010/main" val="219794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ED9633-7285-8653-F4F0-C6226CF1122F}"/>
              </a:ext>
            </a:extLst>
          </p:cNvPr>
          <p:cNvGrpSpPr/>
          <p:nvPr/>
        </p:nvGrpSpPr>
        <p:grpSpPr>
          <a:xfrm>
            <a:off x="557400" y="170165"/>
            <a:ext cx="5653244" cy="830997"/>
            <a:chOff x="3819245" y="188165"/>
            <a:chExt cx="5653244" cy="8309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1B9A58A-AA3C-B879-80A3-FF931EDDB2CD}"/>
                </a:ext>
              </a:extLst>
            </p:cNvPr>
            <p:cNvSpPr/>
            <p:nvPr/>
          </p:nvSpPr>
          <p:spPr>
            <a:xfrm>
              <a:off x="4622670" y="311276"/>
              <a:ext cx="484981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팀원 협력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63727-D63A-B18C-6022-7DAF04CA0665}"/>
                </a:ext>
              </a:extLst>
            </p:cNvPr>
            <p:cNvSpPr txBox="1"/>
            <p:nvPr/>
          </p:nvSpPr>
          <p:spPr>
            <a:xfrm>
              <a:off x="3819245" y="188165"/>
              <a:ext cx="9188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3679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03</a:t>
              </a:r>
              <a:endParaRPr lang="ko-KR" altLang="en-US" sz="4800" b="1" dirty="0">
                <a:solidFill>
                  <a:srgbClr val="00367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C6A0481-C367-B460-BD11-8A0F77D40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20" y="1518465"/>
            <a:ext cx="10116004" cy="4774688"/>
          </a:xfrm>
          <a:prstGeom prst="rect">
            <a:avLst/>
          </a:prstGeom>
        </p:spPr>
      </p:pic>
      <p:sp>
        <p:nvSpPr>
          <p:cNvPr id="5" name="텍스트 상자 6163">
            <a:extLst>
              <a:ext uri="{FF2B5EF4-FFF2-40B4-BE49-F238E27FC236}">
                <a16:creationId xmlns:a16="http://schemas.microsoft.com/office/drawing/2014/main" id="{5D6FA6D8-B016-9047-64F1-BDE2A767BA63}"/>
              </a:ext>
            </a:extLst>
          </p:cNvPr>
          <p:cNvSpPr txBox="1">
            <a:spLocks/>
          </p:cNvSpPr>
          <p:nvPr/>
        </p:nvSpPr>
        <p:spPr>
          <a:xfrm>
            <a:off x="557400" y="1032471"/>
            <a:ext cx="8580614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◇ 팀 프로젝트 목표 관리를 위한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WBS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483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ED9633-7285-8653-F4F0-C6226CF1122F}"/>
              </a:ext>
            </a:extLst>
          </p:cNvPr>
          <p:cNvGrpSpPr/>
          <p:nvPr/>
        </p:nvGrpSpPr>
        <p:grpSpPr>
          <a:xfrm>
            <a:off x="557400" y="170165"/>
            <a:ext cx="5653244" cy="830997"/>
            <a:chOff x="3819245" y="188165"/>
            <a:chExt cx="5653244" cy="8309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1B9A58A-AA3C-B879-80A3-FF931EDDB2CD}"/>
                </a:ext>
              </a:extLst>
            </p:cNvPr>
            <p:cNvSpPr/>
            <p:nvPr/>
          </p:nvSpPr>
          <p:spPr>
            <a:xfrm>
              <a:off x="4622670" y="311276"/>
              <a:ext cx="484981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팀원 협력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63727-D63A-B18C-6022-7DAF04CA0665}"/>
                </a:ext>
              </a:extLst>
            </p:cNvPr>
            <p:cNvSpPr txBox="1"/>
            <p:nvPr/>
          </p:nvSpPr>
          <p:spPr>
            <a:xfrm>
              <a:off x="3819245" y="188165"/>
              <a:ext cx="9188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3679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03</a:t>
              </a:r>
              <a:endParaRPr lang="ko-KR" altLang="en-US" sz="4800" b="1" dirty="0">
                <a:solidFill>
                  <a:srgbClr val="00367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ACC1F9E-9E0E-8951-4EF5-768634AC4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25" b="-4299"/>
          <a:stretch/>
        </p:blipFill>
        <p:spPr>
          <a:xfrm>
            <a:off x="2934867" y="2206380"/>
            <a:ext cx="4679069" cy="3179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296133A-D064-420C-03DB-C778481DD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09" b="-20560"/>
          <a:stretch/>
        </p:blipFill>
        <p:spPr>
          <a:xfrm>
            <a:off x="2934866" y="1772223"/>
            <a:ext cx="4679069" cy="3674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C1C3E0-9891-0DFB-E39A-EBD614230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00" y="3260892"/>
            <a:ext cx="11074530" cy="3088512"/>
          </a:xfrm>
          <a:prstGeom prst="rect">
            <a:avLst/>
          </a:prstGeom>
        </p:spPr>
      </p:pic>
      <p:sp>
        <p:nvSpPr>
          <p:cNvPr id="9" name="텍스트 상자 6163">
            <a:extLst>
              <a:ext uri="{FF2B5EF4-FFF2-40B4-BE49-F238E27FC236}">
                <a16:creationId xmlns:a16="http://schemas.microsoft.com/office/drawing/2014/main" id="{39800C39-E0A7-25B5-86A7-366AE3DD1987}"/>
              </a:ext>
            </a:extLst>
          </p:cNvPr>
          <p:cNvSpPr txBox="1">
            <a:spLocks/>
          </p:cNvSpPr>
          <p:nvPr/>
        </p:nvSpPr>
        <p:spPr>
          <a:xfrm>
            <a:off x="557400" y="1032471"/>
            <a:ext cx="8580614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◇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프로젝트 품질 관리를 위한 테스트 결과서 평가 항목 및 동작 항목  </a:t>
            </a:r>
          </a:p>
        </p:txBody>
      </p:sp>
      <p:sp>
        <p:nvSpPr>
          <p:cNvPr id="10" name="텍스트 상자 6163">
            <a:extLst>
              <a:ext uri="{FF2B5EF4-FFF2-40B4-BE49-F238E27FC236}">
                <a16:creationId xmlns:a16="http://schemas.microsoft.com/office/drawing/2014/main" id="{FC2C6E51-DB78-A5C1-AEFD-9E0B9B82BB16}"/>
              </a:ext>
            </a:extLst>
          </p:cNvPr>
          <p:cNvSpPr txBox="1">
            <a:spLocks/>
          </p:cNvSpPr>
          <p:nvPr/>
        </p:nvSpPr>
        <p:spPr>
          <a:xfrm>
            <a:off x="557400" y="1709048"/>
            <a:ext cx="199491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테스트 평가 항목</a:t>
            </a:r>
          </a:p>
        </p:txBody>
      </p:sp>
      <p:sp>
        <p:nvSpPr>
          <p:cNvPr id="11" name="텍스트 상자 6163">
            <a:extLst>
              <a:ext uri="{FF2B5EF4-FFF2-40B4-BE49-F238E27FC236}">
                <a16:creationId xmlns:a16="http://schemas.microsoft.com/office/drawing/2014/main" id="{25E317DE-ECF9-F247-D136-7700988D91B5}"/>
              </a:ext>
            </a:extLst>
          </p:cNvPr>
          <p:cNvSpPr txBox="1">
            <a:spLocks/>
          </p:cNvSpPr>
          <p:nvPr/>
        </p:nvSpPr>
        <p:spPr>
          <a:xfrm>
            <a:off x="557400" y="2890278"/>
            <a:ext cx="8580614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단위 테스트 동작 항목</a:t>
            </a:r>
          </a:p>
        </p:txBody>
      </p:sp>
    </p:spTree>
    <p:extLst>
      <p:ext uri="{BB962C8B-B14F-4D97-AF65-F5344CB8AC3E}">
        <p14:creationId xmlns:p14="http://schemas.microsoft.com/office/powerpoint/2010/main" val="335454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ED9633-7285-8653-F4F0-C6226CF1122F}"/>
              </a:ext>
            </a:extLst>
          </p:cNvPr>
          <p:cNvGrpSpPr/>
          <p:nvPr/>
        </p:nvGrpSpPr>
        <p:grpSpPr>
          <a:xfrm>
            <a:off x="557400" y="170165"/>
            <a:ext cx="5653244" cy="830997"/>
            <a:chOff x="3819245" y="188165"/>
            <a:chExt cx="5653244" cy="8309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1B9A58A-AA3C-B879-80A3-FF931EDDB2CD}"/>
                </a:ext>
              </a:extLst>
            </p:cNvPr>
            <p:cNvSpPr/>
            <p:nvPr/>
          </p:nvSpPr>
          <p:spPr>
            <a:xfrm>
              <a:off x="4622670" y="311276"/>
              <a:ext cx="484981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팀원 협력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63727-D63A-B18C-6022-7DAF04CA0665}"/>
                </a:ext>
              </a:extLst>
            </p:cNvPr>
            <p:cNvSpPr txBox="1"/>
            <p:nvPr/>
          </p:nvSpPr>
          <p:spPr>
            <a:xfrm>
              <a:off x="3819245" y="188165"/>
              <a:ext cx="9188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3679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03</a:t>
              </a:r>
              <a:endParaRPr lang="ko-KR" altLang="en-US" sz="4800" b="1" dirty="0">
                <a:solidFill>
                  <a:srgbClr val="00367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AAEACF0-BB3E-E760-4DD8-A3F24034F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2099028"/>
            <a:ext cx="11074530" cy="2659944"/>
          </a:xfrm>
          <a:prstGeom prst="rect">
            <a:avLst/>
          </a:prstGeom>
        </p:spPr>
      </p:pic>
      <p:sp>
        <p:nvSpPr>
          <p:cNvPr id="15" name="텍스트 상자 6163">
            <a:extLst>
              <a:ext uri="{FF2B5EF4-FFF2-40B4-BE49-F238E27FC236}">
                <a16:creationId xmlns:a16="http://schemas.microsoft.com/office/drawing/2014/main" id="{F1D7A090-3E1C-F026-D4D5-C3056E54CA69}"/>
              </a:ext>
            </a:extLst>
          </p:cNvPr>
          <p:cNvSpPr txBox="1">
            <a:spLocks/>
          </p:cNvSpPr>
          <p:nvPr/>
        </p:nvSpPr>
        <p:spPr>
          <a:xfrm>
            <a:off x="557400" y="1032471"/>
            <a:ext cx="8580614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◇ 프로젝트 품질 관리를 위한 시나리오 테스트 결과서</a:t>
            </a:r>
          </a:p>
        </p:txBody>
      </p:sp>
      <p:sp>
        <p:nvSpPr>
          <p:cNvPr id="16" name="텍스트 상자 6163">
            <a:extLst>
              <a:ext uri="{FF2B5EF4-FFF2-40B4-BE49-F238E27FC236}">
                <a16:creationId xmlns:a16="http://schemas.microsoft.com/office/drawing/2014/main" id="{C61A392A-F475-A019-F840-E1AF9D22C2D8}"/>
              </a:ext>
            </a:extLst>
          </p:cNvPr>
          <p:cNvSpPr txBox="1">
            <a:spLocks/>
          </p:cNvSpPr>
          <p:nvPr/>
        </p:nvSpPr>
        <p:spPr>
          <a:xfrm>
            <a:off x="557400" y="1728414"/>
            <a:ext cx="8580614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시나리오 테스트 항목</a:t>
            </a:r>
          </a:p>
        </p:txBody>
      </p:sp>
    </p:spTree>
    <p:extLst>
      <p:ext uri="{BB962C8B-B14F-4D97-AF65-F5344CB8AC3E}">
        <p14:creationId xmlns:p14="http://schemas.microsoft.com/office/powerpoint/2010/main" val="2843153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ED9633-7285-8653-F4F0-C6226CF1122F}"/>
              </a:ext>
            </a:extLst>
          </p:cNvPr>
          <p:cNvGrpSpPr/>
          <p:nvPr/>
        </p:nvGrpSpPr>
        <p:grpSpPr>
          <a:xfrm>
            <a:off x="557400" y="170165"/>
            <a:ext cx="5653244" cy="830997"/>
            <a:chOff x="3819245" y="188165"/>
            <a:chExt cx="5653244" cy="8309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1B9A58A-AA3C-B879-80A3-FF931EDDB2CD}"/>
                </a:ext>
              </a:extLst>
            </p:cNvPr>
            <p:cNvSpPr/>
            <p:nvPr/>
          </p:nvSpPr>
          <p:spPr>
            <a:xfrm>
              <a:off x="4622670" y="311276"/>
              <a:ext cx="484981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팀원 협력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63727-D63A-B18C-6022-7DAF04CA0665}"/>
                </a:ext>
              </a:extLst>
            </p:cNvPr>
            <p:cNvSpPr txBox="1"/>
            <p:nvPr/>
          </p:nvSpPr>
          <p:spPr>
            <a:xfrm>
              <a:off x="3819245" y="188165"/>
              <a:ext cx="9188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3679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03</a:t>
              </a:r>
              <a:endParaRPr lang="ko-KR" altLang="en-US" sz="4800" b="1" dirty="0">
                <a:solidFill>
                  <a:srgbClr val="00367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C999E18-106F-B791-EADC-7E091086C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21214"/>
              </p:ext>
            </p:extLst>
          </p:nvPr>
        </p:nvGraphicFramePr>
        <p:xfrm>
          <a:off x="557400" y="1709048"/>
          <a:ext cx="188395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458">
                  <a:extLst>
                    <a:ext uri="{9D8B030D-6E8A-4147-A177-3AD203B41FA5}">
                      <a16:colId xmlns:a16="http://schemas.microsoft.com/office/drawing/2014/main" val="1813832115"/>
                    </a:ext>
                  </a:extLst>
                </a:gridCol>
                <a:gridCol w="834501">
                  <a:extLst>
                    <a:ext uri="{9D8B030D-6E8A-4147-A177-3AD203B41FA5}">
                      <a16:colId xmlns:a16="http://schemas.microsoft.com/office/drawing/2014/main" val="4043564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폰트 크기</a:t>
                      </a:r>
                    </a:p>
                  </a:txBody>
                  <a:tcPr>
                    <a:solidFill>
                      <a:srgbClr val="0036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>
                    <a:solidFill>
                      <a:srgbClr val="0036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01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h1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32px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48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h2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18px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23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h3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16px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001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h4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13px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95884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77ADA0C-BA3A-2181-C9C6-BFCDC50DE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679907"/>
              </p:ext>
            </p:extLst>
          </p:nvPr>
        </p:nvGraphicFramePr>
        <p:xfrm>
          <a:off x="3524022" y="3894146"/>
          <a:ext cx="168717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978">
                  <a:extLst>
                    <a:ext uri="{9D8B030D-6E8A-4147-A177-3AD203B41FA5}">
                      <a16:colId xmlns:a16="http://schemas.microsoft.com/office/drawing/2014/main" val="1813832115"/>
                    </a:ext>
                  </a:extLst>
                </a:gridCol>
                <a:gridCol w="639192">
                  <a:extLst>
                    <a:ext uri="{9D8B030D-6E8A-4147-A177-3AD203B41FA5}">
                      <a16:colId xmlns:a16="http://schemas.microsoft.com/office/drawing/2014/main" val="4043564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폰트 굵기</a:t>
                      </a:r>
                    </a:p>
                  </a:txBody>
                  <a:tcPr>
                    <a:solidFill>
                      <a:srgbClr val="0036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>
                    <a:solidFill>
                      <a:srgbClr val="0036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01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thin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100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48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normal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400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23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bold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800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00190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E24FB7E-BC20-9252-2196-113A09B6C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071336"/>
              </p:ext>
            </p:extLst>
          </p:nvPr>
        </p:nvGraphicFramePr>
        <p:xfrm>
          <a:off x="2785695" y="1709048"/>
          <a:ext cx="24254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561">
                  <a:extLst>
                    <a:ext uri="{9D8B030D-6E8A-4147-A177-3AD203B41FA5}">
                      <a16:colId xmlns:a16="http://schemas.microsoft.com/office/drawing/2014/main" val="1813832115"/>
                    </a:ext>
                  </a:extLst>
                </a:gridCol>
                <a:gridCol w="1185936">
                  <a:extLst>
                    <a:ext uri="{9D8B030D-6E8A-4147-A177-3AD203B41FA5}">
                      <a16:colId xmlns:a16="http://schemas.microsoft.com/office/drawing/2014/main" val="4043564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폰트 색상</a:t>
                      </a:r>
                    </a:p>
                  </a:txBody>
                  <a:tcPr>
                    <a:solidFill>
                      <a:srgbClr val="0036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>
                    <a:solidFill>
                      <a:srgbClr val="0036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01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main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#000000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48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hover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#FFFFFF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23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active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#FFFFFF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001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title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#003679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95884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C7C9B0F-24B6-1D25-4166-9B2F5B1FD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857656"/>
              </p:ext>
            </p:extLst>
          </p:nvPr>
        </p:nvGraphicFramePr>
        <p:xfrm>
          <a:off x="557400" y="3894146"/>
          <a:ext cx="272733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831">
                  <a:extLst>
                    <a:ext uri="{9D8B030D-6E8A-4147-A177-3AD203B41FA5}">
                      <a16:colId xmlns:a16="http://schemas.microsoft.com/office/drawing/2014/main" val="1813832115"/>
                    </a:ext>
                  </a:extLst>
                </a:gridCol>
                <a:gridCol w="1269507">
                  <a:extLst>
                    <a:ext uri="{9D8B030D-6E8A-4147-A177-3AD203B41FA5}">
                      <a16:colId xmlns:a16="http://schemas.microsoft.com/office/drawing/2014/main" val="4043564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색상</a:t>
                      </a:r>
                    </a:p>
                  </a:txBody>
                  <a:tcPr>
                    <a:solidFill>
                      <a:srgbClr val="0036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>
                    <a:solidFill>
                      <a:srgbClr val="0036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01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main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#003679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48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page Tab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#e6e6e6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23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background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#FFFFFF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00190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884A9C5-89EE-F665-342C-2D235612D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963701"/>
              </p:ext>
            </p:extLst>
          </p:nvPr>
        </p:nvGraphicFramePr>
        <p:xfrm>
          <a:off x="5555528" y="1704134"/>
          <a:ext cx="24254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905">
                  <a:extLst>
                    <a:ext uri="{9D8B030D-6E8A-4147-A177-3AD203B41FA5}">
                      <a16:colId xmlns:a16="http://schemas.microsoft.com/office/drawing/2014/main" val="1813832115"/>
                    </a:ext>
                  </a:extLst>
                </a:gridCol>
                <a:gridCol w="791592">
                  <a:extLst>
                    <a:ext uri="{9D8B030D-6E8A-4147-A177-3AD203B41FA5}">
                      <a16:colId xmlns:a16="http://schemas.microsoft.com/office/drawing/2014/main" val="4043564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Input(search)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>
                    <a:solidFill>
                      <a:srgbClr val="0036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>
                    <a:solidFill>
                      <a:srgbClr val="0036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01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border-radius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10px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48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padding-left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10px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233180"/>
                  </a:ext>
                </a:extLst>
              </a:tr>
            </a:tbl>
          </a:graphicData>
        </a:graphic>
      </p:graphicFrame>
      <p:sp>
        <p:nvSpPr>
          <p:cNvPr id="11" name="텍스트 상자 6163">
            <a:extLst>
              <a:ext uri="{FF2B5EF4-FFF2-40B4-BE49-F238E27FC236}">
                <a16:creationId xmlns:a16="http://schemas.microsoft.com/office/drawing/2014/main" id="{6A7784A8-2C01-D49C-4CB4-466EC4949B3F}"/>
              </a:ext>
            </a:extLst>
          </p:cNvPr>
          <p:cNvSpPr txBox="1">
            <a:spLocks/>
          </p:cNvSpPr>
          <p:nvPr/>
        </p:nvSpPr>
        <p:spPr>
          <a:xfrm>
            <a:off x="557400" y="1032471"/>
            <a:ext cx="8580614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◇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팀원간 원활한 협업을 위한 화면 설계 표준화 항목</a:t>
            </a:r>
          </a:p>
        </p:txBody>
      </p:sp>
    </p:spTree>
    <p:extLst>
      <p:ext uri="{BB962C8B-B14F-4D97-AF65-F5344CB8AC3E}">
        <p14:creationId xmlns:p14="http://schemas.microsoft.com/office/powerpoint/2010/main" val="2350535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32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93B6E9-C890-4D5A-A71D-291AA2FC09FB}"/>
              </a:ext>
            </a:extLst>
          </p:cNvPr>
          <p:cNvGrpSpPr/>
          <p:nvPr/>
        </p:nvGrpSpPr>
        <p:grpSpPr>
          <a:xfrm>
            <a:off x="2255711" y="1498459"/>
            <a:ext cx="2643138" cy="830997"/>
            <a:chOff x="3403338" y="2598003"/>
            <a:chExt cx="2643138" cy="830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84F941-B1A5-42ED-AD78-B0F57A275C9B}"/>
                </a:ext>
              </a:extLst>
            </p:cNvPr>
            <p:cNvSpPr txBox="1"/>
            <p:nvPr/>
          </p:nvSpPr>
          <p:spPr>
            <a:xfrm>
              <a:off x="3403338" y="2598003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367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01</a:t>
              </a:r>
              <a:endParaRPr lang="ko-KR" altLang="en-US" sz="4800" b="1" dirty="0">
                <a:solidFill>
                  <a:srgbClr val="00367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E13764-1EF0-4A6F-8554-79E11A74BCAB}"/>
                </a:ext>
              </a:extLst>
            </p:cNvPr>
            <p:cNvSpPr txBox="1"/>
            <p:nvPr/>
          </p:nvSpPr>
          <p:spPr>
            <a:xfrm>
              <a:off x="4213207" y="2777474"/>
              <a:ext cx="18332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프로젝트 개요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D8A8DD-A1D7-2CEA-591B-75710473BE2F}"/>
              </a:ext>
            </a:extLst>
          </p:cNvPr>
          <p:cNvGrpSpPr/>
          <p:nvPr/>
        </p:nvGrpSpPr>
        <p:grpSpPr>
          <a:xfrm>
            <a:off x="6096000" y="1493298"/>
            <a:ext cx="3249713" cy="948912"/>
            <a:chOff x="3403338" y="2598003"/>
            <a:chExt cx="3249713" cy="94891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4BA8E3-D25B-48B0-2561-9EC7F7241B0A}"/>
                </a:ext>
              </a:extLst>
            </p:cNvPr>
            <p:cNvSpPr txBox="1"/>
            <p:nvPr/>
          </p:nvSpPr>
          <p:spPr>
            <a:xfrm>
              <a:off x="3403338" y="2598003"/>
              <a:ext cx="9845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367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02</a:t>
              </a:r>
              <a:endParaRPr lang="ko-KR" altLang="en-US" sz="4800" b="1" dirty="0">
                <a:solidFill>
                  <a:srgbClr val="00367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61AF85-EB64-9289-FAF3-E79E64631169}"/>
                </a:ext>
              </a:extLst>
            </p:cNvPr>
            <p:cNvSpPr txBox="1"/>
            <p:nvPr/>
          </p:nvSpPr>
          <p:spPr>
            <a:xfrm>
              <a:off x="4213207" y="2777474"/>
              <a:ext cx="24398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LWBS 핵심 기술</a:t>
              </a:r>
            </a:p>
            <a:p>
              <a:endPara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8191EBE-D982-F872-7652-AE301577C657}"/>
              </a:ext>
            </a:extLst>
          </p:cNvPr>
          <p:cNvGrpSpPr/>
          <p:nvPr/>
        </p:nvGrpSpPr>
        <p:grpSpPr>
          <a:xfrm>
            <a:off x="2255711" y="3078312"/>
            <a:ext cx="2522868" cy="830997"/>
            <a:chOff x="3403338" y="2598003"/>
            <a:chExt cx="2522868" cy="83099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2C3DC5F-B4B1-D01C-D01C-E2B4E0B8EB3E}"/>
                </a:ext>
              </a:extLst>
            </p:cNvPr>
            <p:cNvSpPr txBox="1"/>
            <p:nvPr/>
          </p:nvSpPr>
          <p:spPr>
            <a:xfrm>
              <a:off x="3403338" y="2598003"/>
              <a:ext cx="10021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367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03</a:t>
              </a:r>
              <a:endParaRPr lang="ko-KR" altLang="en-US" sz="4800" b="1" dirty="0">
                <a:solidFill>
                  <a:srgbClr val="00367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6C9B95-86AE-22C3-EAB2-E9E6E22A767B}"/>
                </a:ext>
              </a:extLst>
            </p:cNvPr>
            <p:cNvSpPr txBox="1"/>
            <p:nvPr/>
          </p:nvSpPr>
          <p:spPr>
            <a:xfrm>
              <a:off x="4213207" y="2777474"/>
              <a:ext cx="17129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 팀원 협력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DC6730-7A78-4DE6-AC8D-C551F9CEDBE5}"/>
              </a:ext>
            </a:extLst>
          </p:cNvPr>
          <p:cNvSpPr/>
          <p:nvPr/>
        </p:nvSpPr>
        <p:spPr>
          <a:xfrm>
            <a:off x="3155317" y="2030447"/>
            <a:ext cx="28103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개발 동기          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이슈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&amp;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개선점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개발 환경          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시스템 아키텍처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서비스 개념도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AE904A-2FC5-8B0C-3E68-ED5427B7E69C}"/>
              </a:ext>
            </a:extLst>
          </p:cNvPr>
          <p:cNvSpPr/>
          <p:nvPr/>
        </p:nvSpPr>
        <p:spPr>
          <a:xfrm>
            <a:off x="3240276" y="3717757"/>
            <a:ext cx="30405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팀원 역할 분담    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화면 설계 표준화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목표 관리          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테스트 항목 및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157CF8-8959-335A-0FF0-2FF4631B1B71}"/>
              </a:ext>
            </a:extLst>
          </p:cNvPr>
          <p:cNvSpPr/>
          <p:nvPr/>
        </p:nvSpPr>
        <p:spPr>
          <a:xfrm>
            <a:off x="7080565" y="2076966"/>
            <a:ext cx="35072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웹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스크래핑</a:t>
            </a:r>
            <a:r>
              <a:rPr lang="ko-KR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 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네이버 책 검색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API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카카오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API    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          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카카오페이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API</a:t>
            </a:r>
          </a:p>
          <a:p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EF5305-04EC-1A2E-16C9-D7858B56A21C}"/>
              </a:ext>
            </a:extLst>
          </p:cNvPr>
          <p:cNvGrpSpPr/>
          <p:nvPr/>
        </p:nvGrpSpPr>
        <p:grpSpPr>
          <a:xfrm>
            <a:off x="6226289" y="2984554"/>
            <a:ext cx="4082685" cy="830997"/>
            <a:chOff x="3403338" y="2598003"/>
            <a:chExt cx="4082685" cy="83099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7B1B5E-C8D2-D2D8-6380-AD917546B204}"/>
                </a:ext>
              </a:extLst>
            </p:cNvPr>
            <p:cNvSpPr txBox="1"/>
            <p:nvPr/>
          </p:nvSpPr>
          <p:spPr>
            <a:xfrm>
              <a:off x="3403338" y="2598003"/>
              <a:ext cx="10166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3679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04</a:t>
              </a:r>
              <a:endParaRPr lang="ko-KR" altLang="en-US" sz="4800" b="1" dirty="0">
                <a:solidFill>
                  <a:srgbClr val="00367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A2FCC3-64B0-40D4-E82A-49586DBFD070}"/>
                </a:ext>
              </a:extLst>
            </p:cNvPr>
            <p:cNvSpPr txBox="1"/>
            <p:nvPr/>
          </p:nvSpPr>
          <p:spPr>
            <a:xfrm>
              <a:off x="4257614" y="2772013"/>
              <a:ext cx="32284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향후 전망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7F1A13-BB5D-1343-B1AB-6E9E930827DF}"/>
              </a:ext>
            </a:extLst>
          </p:cNvPr>
          <p:cNvSpPr/>
          <p:nvPr/>
        </p:nvSpPr>
        <p:spPr>
          <a:xfrm>
            <a:off x="7210854" y="3589451"/>
            <a:ext cx="2810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향후 개발 내용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ED9633-7285-8653-F4F0-C6226CF1122F}"/>
              </a:ext>
            </a:extLst>
          </p:cNvPr>
          <p:cNvGrpSpPr/>
          <p:nvPr/>
        </p:nvGrpSpPr>
        <p:grpSpPr>
          <a:xfrm>
            <a:off x="557400" y="170165"/>
            <a:ext cx="5653244" cy="830997"/>
            <a:chOff x="3819245" y="188165"/>
            <a:chExt cx="5653244" cy="8309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1B9A58A-AA3C-B879-80A3-FF931EDDB2CD}"/>
                </a:ext>
              </a:extLst>
            </p:cNvPr>
            <p:cNvSpPr/>
            <p:nvPr/>
          </p:nvSpPr>
          <p:spPr>
            <a:xfrm>
              <a:off x="4622670" y="311276"/>
              <a:ext cx="484981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팀원 협력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63727-D63A-B18C-6022-7DAF04CA0665}"/>
                </a:ext>
              </a:extLst>
            </p:cNvPr>
            <p:cNvSpPr txBox="1"/>
            <p:nvPr/>
          </p:nvSpPr>
          <p:spPr>
            <a:xfrm>
              <a:off x="3819245" y="188165"/>
              <a:ext cx="9188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3679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03</a:t>
              </a:r>
              <a:endParaRPr lang="ko-KR" altLang="en-US" sz="4800" b="1" dirty="0">
                <a:solidFill>
                  <a:srgbClr val="00367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AC19E1-8BB4-CF23-6528-AD109999F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589574"/>
              </p:ext>
            </p:extLst>
          </p:nvPr>
        </p:nvGraphicFramePr>
        <p:xfrm>
          <a:off x="557400" y="1709048"/>
          <a:ext cx="351745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882">
                  <a:extLst>
                    <a:ext uri="{9D8B030D-6E8A-4147-A177-3AD203B41FA5}">
                      <a16:colId xmlns:a16="http://schemas.microsoft.com/office/drawing/2014/main" val="1813832115"/>
                    </a:ext>
                  </a:extLst>
                </a:gridCol>
                <a:gridCol w="1482570">
                  <a:extLst>
                    <a:ext uri="{9D8B030D-6E8A-4147-A177-3AD203B41FA5}">
                      <a16:colId xmlns:a16="http://schemas.microsoft.com/office/drawing/2014/main" val="4043564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버튼</a:t>
                      </a:r>
                    </a:p>
                  </a:txBody>
                  <a:tcPr>
                    <a:solidFill>
                      <a:srgbClr val="0036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small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>
                    <a:solidFill>
                      <a:srgbClr val="0036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01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width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60px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48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height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30px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23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background-color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rgb</a:t>
                      </a:r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(0,54,121)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001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font-size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12px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95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border-radius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10px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22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color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white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60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margin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10px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1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cursor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pointer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10042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6E3E761-0C38-356A-F3B6-8EE56A6CE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68077"/>
              </p:ext>
            </p:extLst>
          </p:nvPr>
        </p:nvGraphicFramePr>
        <p:xfrm>
          <a:off x="4243113" y="1709048"/>
          <a:ext cx="351745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882">
                  <a:extLst>
                    <a:ext uri="{9D8B030D-6E8A-4147-A177-3AD203B41FA5}">
                      <a16:colId xmlns:a16="http://schemas.microsoft.com/office/drawing/2014/main" val="1813832115"/>
                    </a:ext>
                  </a:extLst>
                </a:gridCol>
                <a:gridCol w="1482570">
                  <a:extLst>
                    <a:ext uri="{9D8B030D-6E8A-4147-A177-3AD203B41FA5}">
                      <a16:colId xmlns:a16="http://schemas.microsoft.com/office/drawing/2014/main" val="4043564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버튼</a:t>
                      </a:r>
                    </a:p>
                  </a:txBody>
                  <a:tcPr>
                    <a:solidFill>
                      <a:srgbClr val="0036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normal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>
                    <a:solidFill>
                      <a:srgbClr val="0036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01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width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80px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48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height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40px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23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background-color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rgb</a:t>
                      </a:r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(0,54,121)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001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font-size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24px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95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border-radius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10px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22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color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white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60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margin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10px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1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cursor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pointer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10042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BA100F0-5B9B-FE12-5AB9-F65E55349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628022"/>
              </p:ext>
            </p:extLst>
          </p:nvPr>
        </p:nvGraphicFramePr>
        <p:xfrm>
          <a:off x="7928826" y="1709048"/>
          <a:ext cx="351745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882">
                  <a:extLst>
                    <a:ext uri="{9D8B030D-6E8A-4147-A177-3AD203B41FA5}">
                      <a16:colId xmlns:a16="http://schemas.microsoft.com/office/drawing/2014/main" val="1813832115"/>
                    </a:ext>
                  </a:extLst>
                </a:gridCol>
                <a:gridCol w="1482570">
                  <a:extLst>
                    <a:ext uri="{9D8B030D-6E8A-4147-A177-3AD203B41FA5}">
                      <a16:colId xmlns:a16="http://schemas.microsoft.com/office/drawing/2014/main" val="4043564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버튼</a:t>
                      </a:r>
                    </a:p>
                  </a:txBody>
                  <a:tcPr>
                    <a:solidFill>
                      <a:srgbClr val="00367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large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>
                    <a:solidFill>
                      <a:srgbClr val="0036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01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width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130px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48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height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40px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23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background-color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rgb</a:t>
                      </a:r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(0,54,121)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001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font-size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24px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95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border-radius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10px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22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color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White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60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margin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10px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1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cursor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Pointer</a:t>
                      </a:r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100422"/>
                  </a:ext>
                </a:extLst>
              </a:tr>
            </a:tbl>
          </a:graphicData>
        </a:graphic>
      </p:graphicFrame>
      <p:sp>
        <p:nvSpPr>
          <p:cNvPr id="6" name="텍스트 상자 6163">
            <a:extLst>
              <a:ext uri="{FF2B5EF4-FFF2-40B4-BE49-F238E27FC236}">
                <a16:creationId xmlns:a16="http://schemas.microsoft.com/office/drawing/2014/main" id="{32F0CF6D-B0BD-4128-F000-54B81DDC6DCF}"/>
              </a:ext>
            </a:extLst>
          </p:cNvPr>
          <p:cNvSpPr txBox="1">
            <a:spLocks/>
          </p:cNvSpPr>
          <p:nvPr/>
        </p:nvSpPr>
        <p:spPr>
          <a:xfrm>
            <a:off x="557400" y="1032471"/>
            <a:ext cx="8580614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◇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품질 관리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팀원간 원활한 협업을 위한 화면 설계 표준화 항목</a:t>
            </a:r>
          </a:p>
        </p:txBody>
      </p:sp>
    </p:spTree>
    <p:extLst>
      <p:ext uri="{BB962C8B-B14F-4D97-AF65-F5344CB8AC3E}">
        <p14:creationId xmlns:p14="http://schemas.microsoft.com/office/powerpoint/2010/main" val="638264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ED9633-7285-8653-F4F0-C6226CF1122F}"/>
              </a:ext>
            </a:extLst>
          </p:cNvPr>
          <p:cNvGrpSpPr/>
          <p:nvPr/>
        </p:nvGrpSpPr>
        <p:grpSpPr>
          <a:xfrm>
            <a:off x="557400" y="170165"/>
            <a:ext cx="5653244" cy="830997"/>
            <a:chOff x="3819245" y="188165"/>
            <a:chExt cx="5653244" cy="8309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1B9A58A-AA3C-B879-80A3-FF931EDDB2CD}"/>
                </a:ext>
              </a:extLst>
            </p:cNvPr>
            <p:cNvSpPr/>
            <p:nvPr/>
          </p:nvSpPr>
          <p:spPr>
            <a:xfrm>
              <a:off x="4622670" y="311276"/>
              <a:ext cx="484981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프로젝트 후기와 향후 전망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63727-D63A-B18C-6022-7DAF04CA0665}"/>
                </a:ext>
              </a:extLst>
            </p:cNvPr>
            <p:cNvSpPr txBox="1"/>
            <p:nvPr/>
          </p:nvSpPr>
          <p:spPr>
            <a:xfrm>
              <a:off x="3819245" y="188165"/>
              <a:ext cx="9188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3679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04</a:t>
              </a:r>
              <a:endParaRPr lang="ko-KR" altLang="en-US" sz="4800" b="1" dirty="0">
                <a:solidFill>
                  <a:srgbClr val="00367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BD0F27C-D717-FA58-DAC1-FB7080794B01}"/>
              </a:ext>
            </a:extLst>
          </p:cNvPr>
          <p:cNvSpPr txBox="1"/>
          <p:nvPr/>
        </p:nvSpPr>
        <p:spPr>
          <a:xfrm>
            <a:off x="5319507" y="1953314"/>
            <a:ext cx="5455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남서울대학교의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대학 서점에서 효과적인 성과를 거둔다면 </a:t>
            </a:r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타 대학 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LMS 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서비스 추가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 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모바일 환경 적용 등의 방식으로 </a:t>
            </a:r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확장해 나갈 수 있을 것으로 전망한다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</a:t>
            </a:r>
          </a:p>
        </p:txBody>
      </p:sp>
      <p:pic>
        <p:nvPicPr>
          <p:cNvPr id="2052" name="Picture 4" descr="Top Companies In Learning Management Systems (LMS)- Verified Market Reports">
            <a:extLst>
              <a:ext uri="{FF2B5EF4-FFF2-40B4-BE49-F238E27FC236}">
                <a16:creationId xmlns:a16="http://schemas.microsoft.com/office/drawing/2014/main" id="{7B5E1C75-8DAD-9257-1A53-A533B60A6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00" y="1850159"/>
            <a:ext cx="4373198" cy="273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 상자 6163">
            <a:extLst>
              <a:ext uri="{FF2B5EF4-FFF2-40B4-BE49-F238E27FC236}">
                <a16:creationId xmlns:a16="http://schemas.microsoft.com/office/drawing/2014/main" id="{57CD7ED4-C2AA-5A13-AF61-A98968B8F687}"/>
              </a:ext>
            </a:extLst>
          </p:cNvPr>
          <p:cNvSpPr txBox="1">
            <a:spLocks/>
          </p:cNvSpPr>
          <p:nvPr/>
        </p:nvSpPr>
        <p:spPr>
          <a:xfrm>
            <a:off x="557400" y="1357490"/>
            <a:ext cx="8580614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◇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향후 개발 내용</a:t>
            </a:r>
          </a:p>
        </p:txBody>
      </p:sp>
    </p:spTree>
    <p:extLst>
      <p:ext uri="{BB962C8B-B14F-4D97-AF65-F5344CB8AC3E}">
        <p14:creationId xmlns:p14="http://schemas.microsoft.com/office/powerpoint/2010/main" val="2756630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135895" y="2922628"/>
            <a:ext cx="60837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경청해 주셔서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183842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1838428" cy="400110"/>
          </a:xfrm>
          <a:prstGeom prst="rect">
            <a:avLst/>
          </a:prstGeom>
          <a:solidFill>
            <a:srgbClr val="003679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THANK YOU -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5029763" y="2749367"/>
            <a:ext cx="2232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Q &amp; A</a:t>
            </a:r>
            <a:endParaRPr lang="ko-KR" altLang="en-US" sz="4400" spc="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637704" y="4995951"/>
            <a:ext cx="34503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Q&amp;A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400" y="170165"/>
            <a:ext cx="5653244" cy="830997"/>
            <a:chOff x="3819245" y="188165"/>
            <a:chExt cx="5653244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22670" y="311276"/>
              <a:ext cx="484981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프로젝트 개요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034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3679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01</a:t>
              </a:r>
              <a:endParaRPr lang="ko-KR" altLang="en-US" sz="4800" b="1" dirty="0">
                <a:solidFill>
                  <a:srgbClr val="00367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70516E-3CE7-DF2D-8D93-8C247EFB0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3" y="1819593"/>
            <a:ext cx="5895381" cy="395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B174637-2D5F-EBE7-97ED-D655A9F90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226" y="1850159"/>
            <a:ext cx="3124027" cy="4150178"/>
          </a:xfrm>
          <a:prstGeom prst="rect">
            <a:avLst/>
          </a:prstGeom>
        </p:spPr>
      </p:pic>
      <p:sp>
        <p:nvSpPr>
          <p:cNvPr id="4" name="텍스트 상자 6163">
            <a:extLst>
              <a:ext uri="{FF2B5EF4-FFF2-40B4-BE49-F238E27FC236}">
                <a16:creationId xmlns:a16="http://schemas.microsoft.com/office/drawing/2014/main" id="{753E430B-028C-45EA-513E-C5890E445B4D}"/>
              </a:ext>
            </a:extLst>
          </p:cNvPr>
          <p:cNvSpPr txBox="1">
            <a:spLocks/>
          </p:cNvSpPr>
          <p:nvPr/>
        </p:nvSpPr>
        <p:spPr>
          <a:xfrm>
            <a:off x="557400" y="1032471"/>
            <a:ext cx="11302906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◇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개발 동기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LMS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와 대학서점이 따로 있는 게 불편하였고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서점 입장의 불편한 점을 잘 파악한 후 개선할 수 있다 </a:t>
            </a:r>
          </a:p>
        </p:txBody>
      </p:sp>
    </p:spTree>
    <p:extLst>
      <p:ext uri="{BB962C8B-B14F-4D97-AF65-F5344CB8AC3E}">
        <p14:creationId xmlns:p14="http://schemas.microsoft.com/office/powerpoint/2010/main" val="128757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ED9633-7285-8653-F4F0-C6226CF1122F}"/>
              </a:ext>
            </a:extLst>
          </p:cNvPr>
          <p:cNvGrpSpPr/>
          <p:nvPr/>
        </p:nvGrpSpPr>
        <p:grpSpPr>
          <a:xfrm>
            <a:off x="557400" y="170165"/>
            <a:ext cx="5653244" cy="830997"/>
            <a:chOff x="3819245" y="188165"/>
            <a:chExt cx="5653244" cy="8309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1B9A58A-AA3C-B879-80A3-FF931EDDB2CD}"/>
                </a:ext>
              </a:extLst>
            </p:cNvPr>
            <p:cNvSpPr/>
            <p:nvPr/>
          </p:nvSpPr>
          <p:spPr>
            <a:xfrm>
              <a:off x="4622670" y="311276"/>
              <a:ext cx="484981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프로젝트 개요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63727-D63A-B18C-6022-7DAF04CA0665}"/>
                </a:ext>
              </a:extLst>
            </p:cNvPr>
            <p:cNvSpPr txBox="1"/>
            <p:nvPr/>
          </p:nvSpPr>
          <p:spPr>
            <a:xfrm>
              <a:off x="3819245" y="188165"/>
              <a:ext cx="8034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3679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01</a:t>
              </a:r>
              <a:endParaRPr lang="ko-KR" altLang="en-US" sz="4800" b="1" dirty="0">
                <a:solidFill>
                  <a:srgbClr val="00367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7C83B8-AA00-3684-363C-AF5519017562}"/>
              </a:ext>
            </a:extLst>
          </p:cNvPr>
          <p:cNvSpPr txBox="1"/>
          <p:nvPr/>
        </p:nvSpPr>
        <p:spPr>
          <a:xfrm>
            <a:off x="557400" y="2283264"/>
            <a:ext cx="31983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학생들이 구매해야 할 교재 정보를</a:t>
            </a:r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찾을 수 있는 곳이 제한적이다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</a:t>
            </a:r>
          </a:p>
          <a:p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교재를 구매하려는 학생이 많아</a:t>
            </a:r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구매 과정이 오래 걸린다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</a:t>
            </a:r>
          </a:p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  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08729D-27E3-892B-AA07-A7F56EF94426}"/>
              </a:ext>
            </a:extLst>
          </p:cNvPr>
          <p:cNvSpPr txBox="1"/>
          <p:nvPr/>
        </p:nvSpPr>
        <p:spPr>
          <a:xfrm>
            <a:off x="5853533" y="2283264"/>
            <a:ext cx="28600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학생들 대신 구매해야 할 </a:t>
            </a:r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교재 정보를 수집한다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</a:t>
            </a:r>
          </a:p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    </a:t>
            </a:r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온라인 사전 결제를 하여 </a:t>
            </a:r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구매 과정을 단축시킬 수 있다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</a:t>
            </a:r>
          </a:p>
          <a:p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19" name="텍스트 상자 6163">
            <a:extLst>
              <a:ext uri="{FF2B5EF4-FFF2-40B4-BE49-F238E27FC236}">
                <a16:creationId xmlns:a16="http://schemas.microsoft.com/office/drawing/2014/main" id="{019971AC-E122-78A1-BA61-7A5DBD41292C}"/>
              </a:ext>
            </a:extLst>
          </p:cNvPr>
          <p:cNvSpPr txBox="1">
            <a:spLocks/>
          </p:cNvSpPr>
          <p:nvPr/>
        </p:nvSpPr>
        <p:spPr>
          <a:xfrm>
            <a:off x="557400" y="1032471"/>
            <a:ext cx="8580614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◇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이슈 및 개선점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학생 입장의 이슈 및 개선점</a:t>
            </a:r>
          </a:p>
        </p:txBody>
      </p:sp>
      <p:sp>
        <p:nvSpPr>
          <p:cNvPr id="20" name="텍스트 상자 6163">
            <a:extLst>
              <a:ext uri="{FF2B5EF4-FFF2-40B4-BE49-F238E27FC236}">
                <a16:creationId xmlns:a16="http://schemas.microsoft.com/office/drawing/2014/main" id="{6C5B4B18-64BD-BA09-ECD5-E8E7C1B7D752}"/>
              </a:ext>
            </a:extLst>
          </p:cNvPr>
          <p:cNvSpPr txBox="1">
            <a:spLocks/>
          </p:cNvSpPr>
          <p:nvPr/>
        </p:nvSpPr>
        <p:spPr>
          <a:xfrm>
            <a:off x="557400" y="1912650"/>
            <a:ext cx="3109531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이슈</a:t>
            </a:r>
          </a:p>
        </p:txBody>
      </p:sp>
      <p:sp>
        <p:nvSpPr>
          <p:cNvPr id="21" name="텍스트 상자 6163">
            <a:extLst>
              <a:ext uri="{FF2B5EF4-FFF2-40B4-BE49-F238E27FC236}">
                <a16:creationId xmlns:a16="http://schemas.microsoft.com/office/drawing/2014/main" id="{4A9A3513-4C46-CD0B-0B5F-06B2D25F09BA}"/>
              </a:ext>
            </a:extLst>
          </p:cNvPr>
          <p:cNvSpPr txBox="1">
            <a:spLocks/>
          </p:cNvSpPr>
          <p:nvPr/>
        </p:nvSpPr>
        <p:spPr>
          <a:xfrm>
            <a:off x="5853533" y="1912650"/>
            <a:ext cx="3109531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개선점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F506342-C960-C068-8EA7-2B9AE5AB0CAA}"/>
              </a:ext>
            </a:extLst>
          </p:cNvPr>
          <p:cNvCxnSpPr/>
          <p:nvPr/>
        </p:nvCxnSpPr>
        <p:spPr>
          <a:xfrm>
            <a:off x="3926541" y="2599765"/>
            <a:ext cx="17301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F171A78-FE55-DD91-4EB4-18D5B6DA5A2B}"/>
              </a:ext>
            </a:extLst>
          </p:cNvPr>
          <p:cNvCxnSpPr/>
          <p:nvPr/>
        </p:nvCxnSpPr>
        <p:spPr>
          <a:xfrm>
            <a:off x="3926541" y="3962400"/>
            <a:ext cx="17301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6163">
            <a:extLst>
              <a:ext uri="{FF2B5EF4-FFF2-40B4-BE49-F238E27FC236}">
                <a16:creationId xmlns:a16="http://schemas.microsoft.com/office/drawing/2014/main" id="{395762A4-AAE4-17AC-E447-130FCB15237B}"/>
              </a:ext>
            </a:extLst>
          </p:cNvPr>
          <p:cNvSpPr txBox="1">
            <a:spLocks/>
          </p:cNvSpPr>
          <p:nvPr/>
        </p:nvSpPr>
        <p:spPr>
          <a:xfrm>
            <a:off x="557400" y="3252119"/>
            <a:ext cx="3109531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이슈</a:t>
            </a:r>
          </a:p>
        </p:txBody>
      </p:sp>
      <p:sp>
        <p:nvSpPr>
          <p:cNvPr id="12" name="텍스트 상자 6163">
            <a:extLst>
              <a:ext uri="{FF2B5EF4-FFF2-40B4-BE49-F238E27FC236}">
                <a16:creationId xmlns:a16="http://schemas.microsoft.com/office/drawing/2014/main" id="{126ED5EE-D1AC-488B-3C45-A572C7EB5317}"/>
              </a:ext>
            </a:extLst>
          </p:cNvPr>
          <p:cNvSpPr txBox="1">
            <a:spLocks/>
          </p:cNvSpPr>
          <p:nvPr/>
        </p:nvSpPr>
        <p:spPr>
          <a:xfrm>
            <a:off x="5853533" y="3252119"/>
            <a:ext cx="3109531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개선점</a:t>
            </a:r>
          </a:p>
        </p:txBody>
      </p:sp>
      <p:sp>
        <p:nvSpPr>
          <p:cNvPr id="13" name="텍스트 상자 6163">
            <a:extLst>
              <a:ext uri="{FF2B5EF4-FFF2-40B4-BE49-F238E27FC236}">
                <a16:creationId xmlns:a16="http://schemas.microsoft.com/office/drawing/2014/main" id="{A0D3B496-753E-2F95-0392-88E8260572E6}"/>
              </a:ext>
            </a:extLst>
          </p:cNvPr>
          <p:cNvSpPr txBox="1">
            <a:spLocks/>
          </p:cNvSpPr>
          <p:nvPr/>
        </p:nvSpPr>
        <p:spPr>
          <a:xfrm>
            <a:off x="4245759" y="2319576"/>
            <a:ext cx="3109531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웹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스크래핑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14" name="텍스트 상자 6163">
            <a:extLst>
              <a:ext uri="{FF2B5EF4-FFF2-40B4-BE49-F238E27FC236}">
                <a16:creationId xmlns:a16="http://schemas.microsoft.com/office/drawing/2014/main" id="{3641CCE2-1D1A-1212-EF70-89E228121630}"/>
              </a:ext>
            </a:extLst>
          </p:cNvPr>
          <p:cNvSpPr txBox="1">
            <a:spLocks/>
          </p:cNvSpPr>
          <p:nvPr/>
        </p:nvSpPr>
        <p:spPr>
          <a:xfrm>
            <a:off x="4245760" y="3684119"/>
            <a:ext cx="3109531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카카오페이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API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00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ED9633-7285-8653-F4F0-C6226CF1122F}"/>
              </a:ext>
            </a:extLst>
          </p:cNvPr>
          <p:cNvGrpSpPr/>
          <p:nvPr/>
        </p:nvGrpSpPr>
        <p:grpSpPr>
          <a:xfrm>
            <a:off x="557400" y="170165"/>
            <a:ext cx="5653244" cy="830997"/>
            <a:chOff x="3819245" y="188165"/>
            <a:chExt cx="5653244" cy="8309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1B9A58A-AA3C-B879-80A3-FF931EDDB2CD}"/>
                </a:ext>
              </a:extLst>
            </p:cNvPr>
            <p:cNvSpPr/>
            <p:nvPr/>
          </p:nvSpPr>
          <p:spPr>
            <a:xfrm>
              <a:off x="4622670" y="311276"/>
              <a:ext cx="484981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프로젝트 개요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63727-D63A-B18C-6022-7DAF04CA0665}"/>
                </a:ext>
              </a:extLst>
            </p:cNvPr>
            <p:cNvSpPr txBox="1"/>
            <p:nvPr/>
          </p:nvSpPr>
          <p:spPr>
            <a:xfrm>
              <a:off x="3819245" y="188165"/>
              <a:ext cx="8034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3679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01</a:t>
              </a:r>
              <a:endParaRPr lang="ko-KR" altLang="en-US" sz="4800" b="1" dirty="0">
                <a:solidFill>
                  <a:srgbClr val="00367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EB42B5B-A784-E6B7-5D8A-DA9B3F8FC1B9}"/>
              </a:ext>
            </a:extLst>
          </p:cNvPr>
          <p:cNvSpPr txBox="1"/>
          <p:nvPr/>
        </p:nvSpPr>
        <p:spPr>
          <a:xfrm>
            <a:off x="557400" y="2283264"/>
            <a:ext cx="36038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매 학기 교재 정보들을 조사 해야 하기</a:t>
            </a:r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때문에 상품 준비시간이 오래 걸린다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매 학기 교재의 판매 수량 예측이</a:t>
            </a:r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힘들어 재고가 관리가 어렵다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33A15-4FF1-2FD5-52B3-B3648BB7A65B}"/>
              </a:ext>
            </a:extLst>
          </p:cNvPr>
          <p:cNvSpPr txBox="1"/>
          <p:nvPr/>
        </p:nvSpPr>
        <p:spPr>
          <a:xfrm>
            <a:off x="6212117" y="2283264"/>
            <a:ext cx="46810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서점은 빠르게 상품을 준비할 수 있다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</a:t>
            </a:r>
          </a:p>
          <a:p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    </a:t>
            </a:r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다음 학기 주문해야 할 교재 수량 예측이 가능하다 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</a:t>
            </a:r>
          </a:p>
        </p:txBody>
      </p:sp>
      <p:sp>
        <p:nvSpPr>
          <p:cNvPr id="10" name="텍스트 상자 6163">
            <a:extLst>
              <a:ext uri="{FF2B5EF4-FFF2-40B4-BE49-F238E27FC236}">
                <a16:creationId xmlns:a16="http://schemas.microsoft.com/office/drawing/2014/main" id="{F51FB0B5-B9EA-63CC-4CA1-436DFF0DC4AA}"/>
              </a:ext>
            </a:extLst>
          </p:cNvPr>
          <p:cNvSpPr txBox="1">
            <a:spLocks/>
          </p:cNvSpPr>
          <p:nvPr/>
        </p:nvSpPr>
        <p:spPr>
          <a:xfrm>
            <a:off x="557400" y="1032471"/>
            <a:ext cx="8580614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◇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이슈 및 개선점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서점 입장의 이슈 및 개선점</a:t>
            </a:r>
          </a:p>
        </p:txBody>
      </p:sp>
      <p:sp>
        <p:nvSpPr>
          <p:cNvPr id="13" name="텍스트 상자 6163">
            <a:extLst>
              <a:ext uri="{FF2B5EF4-FFF2-40B4-BE49-F238E27FC236}">
                <a16:creationId xmlns:a16="http://schemas.microsoft.com/office/drawing/2014/main" id="{05C1278B-0F2B-96AF-B1AD-5B0CCB1B2F78}"/>
              </a:ext>
            </a:extLst>
          </p:cNvPr>
          <p:cNvSpPr txBox="1">
            <a:spLocks/>
          </p:cNvSpPr>
          <p:nvPr/>
        </p:nvSpPr>
        <p:spPr>
          <a:xfrm>
            <a:off x="557400" y="1912650"/>
            <a:ext cx="3109531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이슈</a:t>
            </a:r>
          </a:p>
        </p:txBody>
      </p:sp>
      <p:sp>
        <p:nvSpPr>
          <p:cNvPr id="16" name="텍스트 상자 6163">
            <a:extLst>
              <a:ext uri="{FF2B5EF4-FFF2-40B4-BE49-F238E27FC236}">
                <a16:creationId xmlns:a16="http://schemas.microsoft.com/office/drawing/2014/main" id="{132FECB3-11F7-5DB9-676A-782CB9463A17}"/>
              </a:ext>
            </a:extLst>
          </p:cNvPr>
          <p:cNvSpPr txBox="1">
            <a:spLocks/>
          </p:cNvSpPr>
          <p:nvPr/>
        </p:nvSpPr>
        <p:spPr>
          <a:xfrm>
            <a:off x="6212117" y="1912650"/>
            <a:ext cx="3109531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개선점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0454D54-B788-B5D8-34EC-A3526135C9A9}"/>
              </a:ext>
            </a:extLst>
          </p:cNvPr>
          <p:cNvCxnSpPr/>
          <p:nvPr/>
        </p:nvCxnSpPr>
        <p:spPr>
          <a:xfrm>
            <a:off x="4230495" y="2707341"/>
            <a:ext cx="17301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EC766EB-A3A2-AB62-4AEC-CD034064692E}"/>
              </a:ext>
            </a:extLst>
          </p:cNvPr>
          <p:cNvCxnSpPr/>
          <p:nvPr/>
        </p:nvCxnSpPr>
        <p:spPr>
          <a:xfrm>
            <a:off x="4230495" y="4249271"/>
            <a:ext cx="17301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6163">
            <a:extLst>
              <a:ext uri="{FF2B5EF4-FFF2-40B4-BE49-F238E27FC236}">
                <a16:creationId xmlns:a16="http://schemas.microsoft.com/office/drawing/2014/main" id="{2395C318-5E9C-6365-67D5-5BD9F5DD8224}"/>
              </a:ext>
            </a:extLst>
          </p:cNvPr>
          <p:cNvSpPr txBox="1">
            <a:spLocks/>
          </p:cNvSpPr>
          <p:nvPr/>
        </p:nvSpPr>
        <p:spPr>
          <a:xfrm>
            <a:off x="557400" y="3575925"/>
            <a:ext cx="3109531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이슈</a:t>
            </a:r>
          </a:p>
        </p:txBody>
      </p:sp>
      <p:sp>
        <p:nvSpPr>
          <p:cNvPr id="11" name="텍스트 상자 6163">
            <a:extLst>
              <a:ext uri="{FF2B5EF4-FFF2-40B4-BE49-F238E27FC236}">
                <a16:creationId xmlns:a16="http://schemas.microsoft.com/office/drawing/2014/main" id="{D384FF3F-B49C-1833-AC09-6EDCF1C8FE98}"/>
              </a:ext>
            </a:extLst>
          </p:cNvPr>
          <p:cNvSpPr txBox="1">
            <a:spLocks/>
          </p:cNvSpPr>
          <p:nvPr/>
        </p:nvSpPr>
        <p:spPr>
          <a:xfrm>
            <a:off x="6212117" y="3575925"/>
            <a:ext cx="3109531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개선점</a:t>
            </a:r>
          </a:p>
        </p:txBody>
      </p:sp>
      <p:sp>
        <p:nvSpPr>
          <p:cNvPr id="12" name="텍스트 상자 6163">
            <a:extLst>
              <a:ext uri="{FF2B5EF4-FFF2-40B4-BE49-F238E27FC236}">
                <a16:creationId xmlns:a16="http://schemas.microsoft.com/office/drawing/2014/main" id="{0B7171A6-3A14-F79D-D5DE-466D830C880B}"/>
              </a:ext>
            </a:extLst>
          </p:cNvPr>
          <p:cNvSpPr txBox="1">
            <a:spLocks/>
          </p:cNvSpPr>
          <p:nvPr/>
        </p:nvSpPr>
        <p:spPr>
          <a:xfrm>
            <a:off x="4499419" y="2244394"/>
            <a:ext cx="310953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웹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스크래핑과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네이버 책 검색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API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14" name="텍스트 상자 6163">
            <a:extLst>
              <a:ext uri="{FF2B5EF4-FFF2-40B4-BE49-F238E27FC236}">
                <a16:creationId xmlns:a16="http://schemas.microsoft.com/office/drawing/2014/main" id="{397792B5-EA49-F8FD-C6E1-FBC0B07C1C51}"/>
              </a:ext>
            </a:extLst>
          </p:cNvPr>
          <p:cNvSpPr txBox="1">
            <a:spLocks/>
          </p:cNvSpPr>
          <p:nvPr/>
        </p:nvSpPr>
        <p:spPr>
          <a:xfrm>
            <a:off x="4499419" y="3987622"/>
            <a:ext cx="3109531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판매량 통계 자료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15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F56785A-B61A-DDA1-E106-9EE63EC4F0A6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91AA33-B84E-1E95-599F-5C93D5519145}"/>
              </a:ext>
            </a:extLst>
          </p:cNvPr>
          <p:cNvSpPr/>
          <p:nvPr/>
        </p:nvSpPr>
        <p:spPr>
          <a:xfrm>
            <a:off x="1360825" y="293276"/>
            <a:ext cx="484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2DD4E0-79EB-B553-1C3A-0D08ED924193}"/>
              </a:ext>
            </a:extLst>
          </p:cNvPr>
          <p:cNvSpPr txBox="1"/>
          <p:nvPr/>
        </p:nvSpPr>
        <p:spPr>
          <a:xfrm>
            <a:off x="557400" y="170165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367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01</a:t>
            </a:r>
            <a:endParaRPr lang="ko-KR" altLang="en-US" sz="4800" b="1" dirty="0">
              <a:solidFill>
                <a:srgbClr val="003679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F9D073-0F64-83A0-4699-1866E9FB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80" y="1673673"/>
            <a:ext cx="3284052" cy="2153696"/>
          </a:xfrm>
          <a:prstGeom prst="rect">
            <a:avLst/>
          </a:prstGeom>
        </p:spPr>
      </p:pic>
      <p:sp>
        <p:nvSpPr>
          <p:cNvPr id="10" name="텍스트 상자 6163">
            <a:extLst>
              <a:ext uri="{FF2B5EF4-FFF2-40B4-BE49-F238E27FC236}">
                <a16:creationId xmlns:a16="http://schemas.microsoft.com/office/drawing/2014/main" id="{A3B3910D-C0BB-98F6-9518-B7A1D2CC6E64}"/>
              </a:ext>
            </a:extLst>
          </p:cNvPr>
          <p:cNvSpPr txBox="1">
            <a:spLocks/>
          </p:cNvSpPr>
          <p:nvPr/>
        </p:nvSpPr>
        <p:spPr>
          <a:xfrm>
            <a:off x="557400" y="1032471"/>
            <a:ext cx="8580614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◇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프로젝트 개발 환경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프론트 엔드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백 엔드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서버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데이터 관리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산출물 관리 </a:t>
            </a:r>
          </a:p>
        </p:txBody>
      </p:sp>
      <p:pic>
        <p:nvPicPr>
          <p:cNvPr id="12" name="그림 11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102DAD4C-588E-030C-0664-CFA63FDD4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002" y="1673673"/>
            <a:ext cx="3284052" cy="2153696"/>
          </a:xfrm>
          <a:prstGeom prst="rect">
            <a:avLst/>
          </a:prstGeom>
        </p:spPr>
      </p:pic>
      <p:pic>
        <p:nvPicPr>
          <p:cNvPr id="14" name="그림 13" descr="텍스트, 폰트, 로고, 고양이이(가) 표시된 사진&#10;&#10;자동 생성된 설명">
            <a:extLst>
              <a:ext uri="{FF2B5EF4-FFF2-40B4-BE49-F238E27FC236}">
                <a16:creationId xmlns:a16="http://schemas.microsoft.com/office/drawing/2014/main" id="{29F256A9-9A41-B636-5A6F-5AAAB8AD0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024" y="1673673"/>
            <a:ext cx="3284052" cy="2153696"/>
          </a:xfrm>
          <a:prstGeom prst="rect">
            <a:avLst/>
          </a:prstGeom>
        </p:spPr>
      </p:pic>
      <p:pic>
        <p:nvPicPr>
          <p:cNvPr id="17" name="그림 16" descr="텍스트, 해양 포유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89DEF154-FC32-A3EA-B9EE-5E322B0D1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05" y="4203366"/>
            <a:ext cx="3284053" cy="215369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090F555-EBC9-C1AB-9EB5-12E8F3577C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28" y="4197983"/>
            <a:ext cx="3284052" cy="215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77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A89B6-2DA2-199E-C5C0-3BCEEA3D17A3}"/>
              </a:ext>
            </a:extLst>
          </p:cNvPr>
          <p:cNvSpPr txBox="1"/>
          <p:nvPr/>
        </p:nvSpPr>
        <p:spPr>
          <a:xfrm>
            <a:off x="3358801" y="1713121"/>
            <a:ext cx="78806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스프링 프레임워크의 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Spring MVC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패턴을 사용하여 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LWBS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를 구현 하였다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</a:t>
            </a:r>
          </a:p>
          <a:p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웹 </a:t>
            </a:r>
            <a:r>
              <a:rPr lang="ko-KR" altLang="en-US" dirty="0" err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스크래핑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기능을 수행하는 </a:t>
            </a:r>
            <a:r>
              <a:rPr lang="ko-KR" altLang="en-US" dirty="0" err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셀레니움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프레임 워크를 이용해서 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DB 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축적을 수행하였다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</a:t>
            </a:r>
          </a:p>
          <a:p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카카오사에서 제공하는 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API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들을 사용하여 로그인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 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결제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 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환불을 수행 하였다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</a:t>
            </a:r>
          </a:p>
          <a:p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endParaRPr lang="en-US" alt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AWS 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웹 서비스를 사용하여 서버를 대여받아 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LWBS</a:t>
            </a: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를 배포 하였다</a:t>
            </a:r>
            <a:r>
              <a: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63727-D63A-B18C-6022-7DAF04CA0665}"/>
              </a:ext>
            </a:extLst>
          </p:cNvPr>
          <p:cNvSpPr txBox="1"/>
          <p:nvPr/>
        </p:nvSpPr>
        <p:spPr>
          <a:xfrm>
            <a:off x="557400" y="170165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367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01</a:t>
            </a:r>
            <a:endParaRPr lang="ko-KR" altLang="en-US" sz="4800" b="1" dirty="0">
              <a:solidFill>
                <a:srgbClr val="003679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Picture 2" descr="Aws Amazon Logo PNG and Vector - FREE Vector Design - Cdr, Ai, EPS, PNG ...">
            <a:extLst>
              <a:ext uri="{FF2B5EF4-FFF2-40B4-BE49-F238E27FC236}">
                <a16:creationId xmlns:a16="http://schemas.microsoft.com/office/drawing/2014/main" id="{B4897BA2-4C14-83D1-6678-85715CECC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24" y="4698196"/>
            <a:ext cx="1471008" cy="93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B67683C-6BF0-56ED-3F46-0C2651F95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24" y="1709048"/>
            <a:ext cx="1602626" cy="76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Selenium] 파이썬 셀레니움을 이용한 네이버 지도 크롤링 프로그램 만들기 :: 아리엘의 블로그 코딩시작반">
            <a:extLst>
              <a:ext uri="{FF2B5EF4-FFF2-40B4-BE49-F238E27FC236}">
                <a16:creationId xmlns:a16="http://schemas.microsoft.com/office/drawing/2014/main" id="{1A1186FA-9C46-0DAD-F399-1DC662A5B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24" y="2638033"/>
            <a:ext cx="2043253" cy="107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C801F05C-4D96-65C5-85A9-633BE0783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18" y="3928090"/>
            <a:ext cx="2381250" cy="30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EE1B1E-30FB-F73F-21EE-36E016E89BA7}"/>
              </a:ext>
            </a:extLst>
          </p:cNvPr>
          <p:cNvSpPr/>
          <p:nvPr/>
        </p:nvSpPr>
        <p:spPr>
          <a:xfrm>
            <a:off x="1360825" y="293276"/>
            <a:ext cx="484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개요</a:t>
            </a:r>
          </a:p>
        </p:txBody>
      </p:sp>
      <p:sp>
        <p:nvSpPr>
          <p:cNvPr id="9" name="텍스트 상자 6163">
            <a:extLst>
              <a:ext uri="{FF2B5EF4-FFF2-40B4-BE49-F238E27FC236}">
                <a16:creationId xmlns:a16="http://schemas.microsoft.com/office/drawing/2014/main" id="{98CF88E6-4DCC-B246-FCB1-E1E18CE6EE79}"/>
              </a:ext>
            </a:extLst>
          </p:cNvPr>
          <p:cNvSpPr txBox="1">
            <a:spLocks/>
          </p:cNvSpPr>
          <p:nvPr/>
        </p:nvSpPr>
        <p:spPr>
          <a:xfrm>
            <a:off x="557400" y="1032471"/>
            <a:ext cx="8580614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◇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프로젝트 개발 환경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사용 기술</a:t>
            </a:r>
          </a:p>
        </p:txBody>
      </p:sp>
    </p:spTree>
    <p:extLst>
      <p:ext uri="{BB962C8B-B14F-4D97-AF65-F5344CB8AC3E}">
        <p14:creationId xmlns:p14="http://schemas.microsoft.com/office/powerpoint/2010/main" val="1504651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ED9633-7285-8653-F4F0-C6226CF1122F}"/>
              </a:ext>
            </a:extLst>
          </p:cNvPr>
          <p:cNvGrpSpPr/>
          <p:nvPr/>
        </p:nvGrpSpPr>
        <p:grpSpPr>
          <a:xfrm>
            <a:off x="557400" y="170165"/>
            <a:ext cx="5653244" cy="830997"/>
            <a:chOff x="3819245" y="188165"/>
            <a:chExt cx="5653244" cy="8309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1B9A58A-AA3C-B879-80A3-FF931EDDB2CD}"/>
                </a:ext>
              </a:extLst>
            </p:cNvPr>
            <p:cNvSpPr/>
            <p:nvPr/>
          </p:nvSpPr>
          <p:spPr>
            <a:xfrm>
              <a:off x="4622670" y="311276"/>
              <a:ext cx="484981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프로젝트 개요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63727-D63A-B18C-6022-7DAF04CA0665}"/>
                </a:ext>
              </a:extLst>
            </p:cNvPr>
            <p:cNvSpPr txBox="1"/>
            <p:nvPr/>
          </p:nvSpPr>
          <p:spPr>
            <a:xfrm>
              <a:off x="3819245" y="188165"/>
              <a:ext cx="8034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3679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01</a:t>
              </a:r>
              <a:endParaRPr lang="ko-KR" altLang="en-US" sz="4800" b="1" dirty="0">
                <a:solidFill>
                  <a:srgbClr val="00367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F165C7E-FBCE-E9A4-1645-E7401384B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072" y="1080717"/>
            <a:ext cx="5877856" cy="564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상자 6163">
            <a:extLst>
              <a:ext uri="{FF2B5EF4-FFF2-40B4-BE49-F238E27FC236}">
                <a16:creationId xmlns:a16="http://schemas.microsoft.com/office/drawing/2014/main" id="{A2B6BE7E-3F5A-8119-E5D0-1668CB4FBF9E}"/>
              </a:ext>
            </a:extLst>
          </p:cNvPr>
          <p:cNvSpPr txBox="1">
            <a:spLocks/>
          </p:cNvSpPr>
          <p:nvPr/>
        </p:nvSpPr>
        <p:spPr>
          <a:xfrm>
            <a:off x="557400" y="1032471"/>
            <a:ext cx="8580614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◇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LWBS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시스템 아키텍처</a:t>
            </a:r>
          </a:p>
        </p:txBody>
      </p:sp>
    </p:spTree>
    <p:extLst>
      <p:ext uri="{BB962C8B-B14F-4D97-AF65-F5344CB8AC3E}">
        <p14:creationId xmlns:p14="http://schemas.microsoft.com/office/powerpoint/2010/main" val="3590508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00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ED9633-7285-8653-F4F0-C6226CF1122F}"/>
              </a:ext>
            </a:extLst>
          </p:cNvPr>
          <p:cNvGrpSpPr/>
          <p:nvPr/>
        </p:nvGrpSpPr>
        <p:grpSpPr>
          <a:xfrm>
            <a:off x="557400" y="170165"/>
            <a:ext cx="5653244" cy="830997"/>
            <a:chOff x="3819245" y="188165"/>
            <a:chExt cx="5653244" cy="8309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1B9A58A-AA3C-B879-80A3-FF931EDDB2CD}"/>
                </a:ext>
              </a:extLst>
            </p:cNvPr>
            <p:cNvSpPr/>
            <p:nvPr/>
          </p:nvSpPr>
          <p:spPr>
            <a:xfrm>
              <a:off x="4622670" y="311276"/>
              <a:ext cx="484981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프로젝트 개요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63727-D63A-B18C-6022-7DAF04CA0665}"/>
                </a:ext>
              </a:extLst>
            </p:cNvPr>
            <p:cNvSpPr txBox="1"/>
            <p:nvPr/>
          </p:nvSpPr>
          <p:spPr>
            <a:xfrm>
              <a:off x="3819245" y="188165"/>
              <a:ext cx="8034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3679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01</a:t>
              </a:r>
              <a:endParaRPr lang="ko-KR" altLang="en-US" sz="4800" b="1" dirty="0">
                <a:solidFill>
                  <a:srgbClr val="00367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8" name="텍스트 상자 6163">
            <a:extLst>
              <a:ext uri="{FF2B5EF4-FFF2-40B4-BE49-F238E27FC236}">
                <a16:creationId xmlns:a16="http://schemas.microsoft.com/office/drawing/2014/main" id="{30838748-FE33-37B9-6726-65443B095398}"/>
              </a:ext>
            </a:extLst>
          </p:cNvPr>
          <p:cNvSpPr txBox="1">
            <a:spLocks/>
          </p:cNvSpPr>
          <p:nvPr/>
        </p:nvSpPr>
        <p:spPr>
          <a:xfrm>
            <a:off x="557400" y="1032471"/>
            <a:ext cx="8580614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◇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LWBS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전체 서비스 개념도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C495DD73-4ECA-E46E-CCA7-030E4BDD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67"/>
          <a:stretch/>
        </p:blipFill>
        <p:spPr bwMode="auto">
          <a:xfrm>
            <a:off x="4847707" y="1062717"/>
            <a:ext cx="5524457" cy="559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515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</TotalTime>
  <Words>1021</Words>
  <Application>Microsoft Office PowerPoint</Application>
  <PresentationFormat>와이드스크린</PresentationFormat>
  <Paragraphs>305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KoPubWorld돋움체 Bold</vt:lpstr>
      <vt:lpstr>KoPubWorld돋움체 Light</vt:lpstr>
      <vt:lpstr>Pretendard</vt:lpstr>
      <vt:lpstr>Pretendard ExtraBold</vt:lpstr>
      <vt:lpstr>Pretendard Light</vt:lpstr>
      <vt:lpstr>Pretendard Variable</vt:lpstr>
      <vt:lpstr>Pretendard Variable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엄태정</dc:creator>
  <cp:lastModifiedBy>엄태정</cp:lastModifiedBy>
  <cp:revision>362</cp:revision>
  <dcterms:created xsi:type="dcterms:W3CDTF">2024-04-15T06:41:24Z</dcterms:created>
  <dcterms:modified xsi:type="dcterms:W3CDTF">2024-06-02T05:48:23Z</dcterms:modified>
</cp:coreProperties>
</file>